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67" r:id="rId2"/>
    <p:sldMasterId id="2147483693" r:id="rId3"/>
    <p:sldMasterId id="2147483810" r:id="rId4"/>
  </p:sldMasterIdLst>
  <p:notesMasterIdLst>
    <p:notesMasterId r:id="rId61"/>
  </p:notesMasterIdLst>
  <p:sldIdLst>
    <p:sldId id="256" r:id="rId5"/>
    <p:sldId id="257" r:id="rId6"/>
    <p:sldId id="344" r:id="rId7"/>
    <p:sldId id="263" r:id="rId8"/>
    <p:sldId id="326" r:id="rId9"/>
    <p:sldId id="264" r:id="rId10"/>
    <p:sldId id="327" r:id="rId11"/>
    <p:sldId id="265" r:id="rId12"/>
    <p:sldId id="328" r:id="rId13"/>
    <p:sldId id="353" r:id="rId14"/>
    <p:sldId id="354" r:id="rId15"/>
    <p:sldId id="330" r:id="rId16"/>
    <p:sldId id="395" r:id="rId17"/>
    <p:sldId id="407" r:id="rId18"/>
    <p:sldId id="351" r:id="rId19"/>
    <p:sldId id="268" r:id="rId20"/>
    <p:sldId id="270" r:id="rId21"/>
    <p:sldId id="259" r:id="rId22"/>
    <p:sldId id="334" r:id="rId23"/>
    <p:sldId id="275" r:id="rId24"/>
    <p:sldId id="278" r:id="rId25"/>
    <p:sldId id="399" r:id="rId26"/>
    <p:sldId id="400" r:id="rId27"/>
    <p:sldId id="260" r:id="rId28"/>
    <p:sldId id="396" r:id="rId29"/>
    <p:sldId id="287" r:id="rId30"/>
    <p:sldId id="288" r:id="rId31"/>
    <p:sldId id="364" r:id="rId32"/>
    <p:sldId id="365" r:id="rId33"/>
    <p:sldId id="366" r:id="rId34"/>
    <p:sldId id="261" r:id="rId35"/>
    <p:sldId id="401" r:id="rId36"/>
    <p:sldId id="405" r:id="rId37"/>
    <p:sldId id="406" r:id="rId38"/>
    <p:sldId id="402" r:id="rId39"/>
    <p:sldId id="403" r:id="rId40"/>
    <p:sldId id="404" r:id="rId41"/>
    <p:sldId id="370" r:id="rId42"/>
    <p:sldId id="336" r:id="rId43"/>
    <p:sldId id="373" r:id="rId44"/>
    <p:sldId id="374" r:id="rId45"/>
    <p:sldId id="375" r:id="rId46"/>
    <p:sldId id="394" r:id="rId47"/>
    <p:sldId id="397" r:id="rId48"/>
    <p:sldId id="398" r:id="rId49"/>
    <p:sldId id="378" r:id="rId50"/>
    <p:sldId id="379" r:id="rId51"/>
    <p:sldId id="380" r:id="rId52"/>
    <p:sldId id="384" r:id="rId53"/>
    <p:sldId id="381" r:id="rId54"/>
    <p:sldId id="382" r:id="rId55"/>
    <p:sldId id="383" r:id="rId56"/>
    <p:sldId id="387" r:id="rId57"/>
    <p:sldId id="388" r:id="rId58"/>
    <p:sldId id="389" r:id="rId59"/>
    <p:sldId id="305" r:id="rId6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7363" autoAdjust="0"/>
  </p:normalViewPr>
  <p:slideViewPr>
    <p:cSldViewPr>
      <p:cViewPr varScale="1">
        <p:scale>
          <a:sx n="64" d="100"/>
          <a:sy n="64" d="100"/>
        </p:scale>
        <p:origin x="99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218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2DEC5CA-4A97-470A-8D63-545406A7CB16}"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一边为开发过程，一边为测试过程</a:t>
            </a:r>
            <a:endParaRPr lang="zh-CN" altLang="en-US" dirty="0"/>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6</a:t>
            </a:fld>
            <a:endParaRPr lang="en-US" altLang="zh-CN"/>
          </a:p>
        </p:txBody>
      </p:sp>
    </p:spTree>
    <p:extLst>
      <p:ext uri="{BB962C8B-B14F-4D97-AF65-F5344CB8AC3E}">
        <p14:creationId xmlns:p14="http://schemas.microsoft.com/office/powerpoint/2010/main" val="827361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23</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latin typeface="Arial" panose="020B0604020202020204" pitchFamily="34" charset="0"/>
              </a:rPr>
              <a:t>待测特征：测试什么，不测什么 ； 挂起准则：如关键路径未完成、有大量</a:t>
            </a:r>
            <a:r>
              <a:rPr lang="en-US" altLang="zh-CN" dirty="0" smtClean="0">
                <a:latin typeface="Arial" panose="020B0604020202020204" pitchFamily="34" charset="0"/>
              </a:rPr>
              <a:t>bug ; </a:t>
            </a:r>
          </a:p>
          <a:p>
            <a:pPr eaLnBrk="1" hangingPunct="1"/>
            <a:r>
              <a:rPr lang="zh-CN" altLang="en-US" dirty="0" smtClean="0">
                <a:latin typeface="Arial" panose="020B0604020202020204" pitchFamily="34" charset="0"/>
              </a:rPr>
              <a:t>测试交付物：给开发些测试数据  ；审批：如可以合并发布了</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434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B7B0F0-2C3F-4AC9-BFAE-F8994CC10895}" type="slidenum">
              <a:rPr lang="en-US" altLang="zh-CN"/>
              <a:pPr eaLnBrk="1" hangingPunct="1"/>
              <a:t>25</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17917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B7B0F0-2C3F-4AC9-BFAE-F8994CC10895}" type="slidenum">
              <a:rPr lang="en-US" altLang="zh-CN"/>
              <a:pPr eaLnBrk="1" hangingPunct="1"/>
              <a:t>26</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latin typeface="Arial" panose="020B0604020202020204" pitchFamily="34" charset="0"/>
              </a:rPr>
              <a:t>人员变动对新人有好处；文档更新是否及时</a:t>
            </a:r>
            <a:endParaRPr lang="zh-CN" altLang="zh-CN" dirty="0"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CEFE92-CDB2-4CC4-BA4C-8B4052C7D331}" type="slidenum">
              <a:rPr lang="en-US" altLang="zh-CN"/>
              <a:pPr eaLnBrk="1" hangingPunct="1"/>
              <a:t>27</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latin typeface="Arial" panose="020B0604020202020204" pitchFamily="34" charset="0"/>
              </a:rPr>
              <a:t>自动化工具中使用；业务联调</a:t>
            </a:r>
            <a:endParaRPr lang="zh-CN" altLang="zh-CN" dirty="0"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144588" y="685800"/>
            <a:ext cx="4570412" cy="3429000"/>
          </a:xfrm>
          <a:ln/>
        </p:spPr>
      </p:sp>
      <p:sp>
        <p:nvSpPr>
          <p:cNvPr id="138243"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144588" y="685800"/>
            <a:ext cx="4570412" cy="3429000"/>
          </a:xfrm>
          <a:ln/>
        </p:spPr>
      </p:sp>
      <p:sp>
        <p:nvSpPr>
          <p:cNvPr id="139267"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smtClean="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144588" y="685800"/>
            <a:ext cx="4570412" cy="3429000"/>
          </a:xfrm>
          <a:ln/>
        </p:spPr>
      </p:sp>
      <p:sp>
        <p:nvSpPr>
          <p:cNvPr id="140291"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a:lstStyle/>
          <a:p>
            <a:endParaRPr lang="zh-CN" altLang="en-US"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charset="0"/>
                <a:ea typeface="宋体" pitchFamily="2" charset="-122"/>
                <a:cs typeface="+mn-cs"/>
              </a:rPr>
              <a:t>https://github.com/wintersweetgao/greathiit/issues</a:t>
            </a:r>
            <a:endParaRPr lang="zh-CN" altLang="zh-CN" sz="120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32</a:t>
            </a:fld>
            <a:endParaRPr lang="en-US" altLang="zh-CN"/>
          </a:p>
        </p:txBody>
      </p:sp>
    </p:spTree>
    <p:extLst>
      <p:ext uri="{BB962C8B-B14F-4D97-AF65-F5344CB8AC3E}">
        <p14:creationId xmlns:p14="http://schemas.microsoft.com/office/powerpoint/2010/main" val="327069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AA8643-2D44-40D2-8405-A5CA03A811E7}" type="slidenum">
              <a:rPr lang="en-US" altLang="zh-CN"/>
              <a:pPr eaLnBrk="1" hangingPunct="1"/>
              <a:t>38</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8177DE-E1B5-4A28-A6E5-5FC52DDCA684}" type="slidenum">
              <a:rPr lang="en-US" altLang="zh-CN"/>
              <a:pPr eaLnBrk="1" hangingPunct="1"/>
              <a:t>40</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0BBB50-4B4E-408C-BCB2-BC676973489D}" type="slidenum">
              <a:rPr lang="en-US" altLang="zh-CN">
                <a:solidFill>
                  <a:srgbClr val="000000"/>
                </a:solidFill>
              </a:rPr>
              <a:pPr eaLnBrk="1" hangingPunct="1"/>
              <a:t>10</a:t>
            </a:fld>
            <a:endParaRPr lang="en-US" altLang="zh-CN">
              <a:solidFill>
                <a:srgbClr val="000000"/>
              </a:solidFill>
            </a:endParaRPr>
          </a:p>
        </p:txBody>
      </p:sp>
      <p:sp>
        <p:nvSpPr>
          <p:cNvPr id="123907" name="幻灯片图像占位符 1"/>
          <p:cNvSpPr>
            <a:spLocks noGrp="1" noRot="1" noChangeAspect="1" noTextEdit="1"/>
          </p:cNvSpPr>
          <p:nvPr>
            <p:ph type="sldImg"/>
          </p:nvPr>
        </p:nvSpPr>
        <p:spPr>
          <a:ln/>
        </p:spPr>
      </p:sp>
      <p:sp>
        <p:nvSpPr>
          <p:cNvPr id="123908" name="备注占位符 2"/>
          <p:cNvSpPr>
            <a:spLocks noGrp="1"/>
          </p:cNvSpPr>
          <p:nvPr>
            <p:ph type="body" idx="1"/>
          </p:nvPr>
        </p:nvSpPr>
        <p:spPr>
          <a:noFill/>
        </p:spPr>
        <p:txBody>
          <a:bodyPr/>
          <a:lstStyle/>
          <a:p>
            <a:pPr eaLnBrk="1" hangingPunct="1">
              <a:spcBef>
                <a:spcPct val="0"/>
              </a:spcBef>
            </a:pPr>
            <a:endParaRPr lang="zh-CN" altLang="zh-CN" smtClean="0">
              <a:latin typeface="Arial" panose="020B0604020202020204" pitchFamily="34" charset="0"/>
            </a:endParaRPr>
          </a:p>
        </p:txBody>
      </p:sp>
      <p:sp>
        <p:nvSpPr>
          <p:cNvPr id="12390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F2F494E-C296-45B4-AAEA-DD083C136567}" type="slidenum">
              <a:rPr lang="en-US" altLang="zh-CN" sz="1200">
                <a:solidFill>
                  <a:srgbClr val="000000"/>
                </a:solidFill>
                <a:latin typeface="Calibri" panose="020F0502020204030204" pitchFamily="34" charset="0"/>
              </a:rPr>
              <a:pPr algn="r" eaLnBrk="1" hangingPunct="1"/>
              <a:t>10</a:t>
            </a:fld>
            <a:endParaRPr lang="en-US" altLang="zh-CN" sz="1200">
              <a:solidFill>
                <a:srgbClr val="000000"/>
              </a:solidFill>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989F20-1DCF-42A0-9BF7-F0DCBD80F328}" type="slidenum">
              <a:rPr lang="en-US" altLang="zh-CN"/>
              <a:pPr eaLnBrk="1" hangingPunct="1"/>
              <a:t>41</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p:spPr>
        <p:txBody>
          <a:bodyPr/>
          <a:lstStyle/>
          <a:p>
            <a:r>
              <a:rPr lang="zh-CN" altLang="en-US" dirty="0" smtClean="0">
                <a:latin typeface="Arial" panose="020B0604020202020204" pitchFamily="34" charset="0"/>
              </a:rPr>
              <a:t>电话很多问题跟多；但如果没人大电话，也许软件质量很差，也许没问题。</a:t>
            </a:r>
            <a:endParaRPr lang="zh-CN" altLang="zh-CN" dirty="0"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418D46-8323-4199-992D-EF7A1FE96734}" type="slidenum">
              <a:rPr lang="en-US" altLang="zh-CN"/>
              <a:pPr eaLnBrk="1" hangingPunct="1"/>
              <a:t>42</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DA8D4DF-28EF-4F52-8C14-7A74F49C2F8D}" type="slidenum">
              <a:rPr lang="en-US" altLang="zh-CN"/>
              <a:pPr eaLnBrk="1" hangingPunct="1"/>
              <a:t>44</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56755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D9D73FB-F5F0-4B08-9D6C-49C8984DA048}" type="slidenum">
              <a:rPr lang="en-US" altLang="zh-CN"/>
              <a:pPr eaLnBrk="1" hangingPunct="1"/>
              <a:t>45</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838803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E3F65F-3DA4-46B2-9CFF-03232D78B980}" type="slidenum">
              <a:rPr lang="en-US" altLang="zh-CN"/>
              <a:pPr eaLnBrk="1" hangingPunct="1"/>
              <a:t>46</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4DE3C6-5161-488D-BDAB-8507D8605540}" type="slidenum">
              <a:rPr lang="en-US" altLang="zh-CN"/>
              <a:pPr eaLnBrk="1" hangingPunct="1"/>
              <a:t>47</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8BD5187-FD51-4B54-A566-DCCDF203CD9E}" type="slidenum">
              <a:rPr lang="en-US" altLang="zh-CN"/>
              <a:pPr eaLnBrk="1" hangingPunct="1"/>
              <a:t>48</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D76357-6174-4785-BE55-84767A9883F8}" type="slidenum">
              <a:rPr lang="en-US" altLang="zh-CN"/>
              <a:pPr eaLnBrk="1" hangingPunct="1"/>
              <a:t>49</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595EFE-CF46-4771-9747-9C8FC4F0413F}" type="slidenum">
              <a:rPr lang="en-US" altLang="zh-CN"/>
              <a:pPr eaLnBrk="1" hangingPunct="1"/>
              <a:t>50</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E56A53-487E-44DD-B852-92D17B22C3C1}" type="slidenum">
              <a:rPr lang="en-US" altLang="zh-CN"/>
              <a:pPr eaLnBrk="1" hangingPunct="1"/>
              <a:t>51</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 </a:t>
            </a:r>
            <a:r>
              <a:rPr lang="en-US" altLang="zh-CN" smtClean="0">
                <a:latin typeface="Arial" panose="020B0604020202020204" pitchFamily="34" charset="0"/>
              </a:rPr>
              <a:t>V</a:t>
            </a:r>
            <a:r>
              <a:rPr lang="zh-CN" altLang="en-US" smtClean="0">
                <a:latin typeface="Arial" panose="020B0604020202020204" pitchFamily="34" charset="0"/>
              </a:rPr>
              <a:t>模型和</a:t>
            </a:r>
            <a:r>
              <a:rPr lang="en-US" altLang="zh-CN" smtClean="0">
                <a:latin typeface="Arial" panose="020B0604020202020204" pitchFamily="34" charset="0"/>
              </a:rPr>
              <a:t>W</a:t>
            </a:r>
            <a:r>
              <a:rPr lang="zh-CN" altLang="en-US" smtClean="0">
                <a:latin typeface="Arial" panose="020B0604020202020204" pitchFamily="34" charset="0"/>
              </a:rPr>
              <a:t>模型均存在一些不妥之处。首先，如前所述，它们都把软件的开发视为需求、设计、编码等一系列串行的活动，而事实上，虽然这些活动之间存在相互牵制的关系，但在大部分时间内，它们是可以交叉进行的。虽然软件开发期望有清晰的需求、设计和编码阶段，但实践告诉我们，严格的阶段划分只是一种理想状况。</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H</a:t>
            </a:r>
            <a:r>
              <a:rPr lang="zh-CN" altLang="en-US" smtClean="0">
                <a:latin typeface="Arial" panose="020B0604020202020204" pitchFamily="34" charset="0"/>
              </a:rPr>
              <a:t>模型中</a:t>
            </a:r>
            <a:r>
              <a:rPr lang="en-US" altLang="zh-CN" smtClean="0">
                <a:latin typeface="Arial" panose="020B0604020202020204" pitchFamily="34" charset="0"/>
              </a:rPr>
              <a:t>, </a:t>
            </a:r>
            <a:r>
              <a:rPr lang="zh-CN" altLang="en-US" smtClean="0">
                <a:latin typeface="Arial" panose="020B0604020202020204" pitchFamily="34" charset="0"/>
              </a:rPr>
              <a:t>软件测试过程活动完全独立</a:t>
            </a:r>
            <a:r>
              <a:rPr lang="en-US" altLang="zh-CN" smtClean="0">
                <a:latin typeface="Arial" panose="020B0604020202020204" pitchFamily="34" charset="0"/>
              </a:rPr>
              <a:t>,</a:t>
            </a:r>
            <a:r>
              <a:rPr lang="zh-CN" altLang="en-US" smtClean="0">
                <a:latin typeface="Arial" panose="020B0604020202020204" pitchFamily="34" charset="0"/>
              </a:rPr>
              <a:t>贯穿于整个产品的周期</a:t>
            </a:r>
            <a:r>
              <a:rPr lang="en-US" altLang="zh-CN" smtClean="0">
                <a:latin typeface="Arial" panose="020B0604020202020204" pitchFamily="34" charset="0"/>
              </a:rPr>
              <a:t>,</a:t>
            </a:r>
            <a:r>
              <a:rPr lang="zh-CN" altLang="en-US" smtClean="0">
                <a:latin typeface="Arial" panose="020B0604020202020204" pitchFamily="34" charset="0"/>
              </a:rPr>
              <a:t>与其他流程并发地进行</a:t>
            </a:r>
            <a:r>
              <a:rPr lang="en-US" altLang="zh-CN" smtClean="0">
                <a:latin typeface="Arial" panose="020B0604020202020204" pitchFamily="34" charset="0"/>
              </a:rPr>
              <a:t>,</a:t>
            </a:r>
            <a:r>
              <a:rPr lang="zh-CN" altLang="en-US" smtClean="0">
                <a:latin typeface="Arial" panose="020B0604020202020204" pitchFamily="34" charset="0"/>
              </a:rPr>
              <a:t>某个测试点准备就绪时</a:t>
            </a:r>
            <a:r>
              <a:rPr lang="en-US" altLang="zh-CN" smtClean="0">
                <a:latin typeface="Arial" panose="020B0604020202020204" pitchFamily="34" charset="0"/>
              </a:rPr>
              <a:t>,</a:t>
            </a:r>
            <a:r>
              <a:rPr lang="zh-CN" altLang="en-US" smtClean="0">
                <a:latin typeface="Arial" panose="020B0604020202020204" pitchFamily="34" charset="0"/>
              </a:rPr>
              <a:t>就可以从测试准备阶段进行到测试执行阶段。</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软件测试可以尽早的进行</a:t>
            </a:r>
            <a:r>
              <a:rPr lang="en-US" altLang="zh-CN" smtClean="0">
                <a:latin typeface="Arial" panose="020B0604020202020204" pitchFamily="34" charset="0"/>
              </a:rPr>
              <a:t>,</a:t>
            </a:r>
            <a:r>
              <a:rPr lang="zh-CN" altLang="en-US" smtClean="0">
                <a:latin typeface="Arial" panose="020B0604020202020204" pitchFamily="34" charset="0"/>
              </a:rPr>
              <a:t>并且可以根据被测物的不同而分层次进行。图中标注的其它流程可以是任意的开发流程</a:t>
            </a:r>
            <a:r>
              <a:rPr lang="en-US" altLang="zh-CN" smtClean="0">
                <a:latin typeface="Arial" panose="020B0604020202020204" pitchFamily="34" charset="0"/>
              </a:rPr>
              <a:t>,</a:t>
            </a:r>
            <a:r>
              <a:rPr lang="zh-CN" altLang="en-US" smtClean="0">
                <a:latin typeface="Arial" panose="020B0604020202020204" pitchFamily="34" charset="0"/>
              </a:rPr>
              <a:t>例如设计流程或者编码流程。也就是说</a:t>
            </a:r>
            <a:r>
              <a:rPr lang="en-US" altLang="zh-CN" smtClean="0">
                <a:latin typeface="Arial" panose="020B0604020202020204" pitchFamily="34" charset="0"/>
              </a:rPr>
              <a:t>, </a:t>
            </a:r>
            <a:r>
              <a:rPr lang="zh-CN" altLang="en-US" smtClean="0">
                <a:latin typeface="Arial" panose="020B0604020202020204" pitchFamily="34" charset="0"/>
              </a:rPr>
              <a:t>只要测试条件成熟了</a:t>
            </a:r>
            <a:r>
              <a:rPr lang="en-US" altLang="zh-CN" smtClean="0">
                <a:latin typeface="Arial" panose="020B0604020202020204" pitchFamily="34" charset="0"/>
              </a:rPr>
              <a:t>,</a:t>
            </a:r>
            <a:r>
              <a:rPr lang="zh-CN" altLang="en-US" smtClean="0">
                <a:latin typeface="Arial" panose="020B0604020202020204" pitchFamily="34" charset="0"/>
              </a:rPr>
              <a:t>测试准备活动完成了</a:t>
            </a:r>
            <a:r>
              <a:rPr lang="en-US" altLang="zh-CN" smtClean="0">
                <a:latin typeface="Arial" panose="020B0604020202020204" pitchFamily="34" charset="0"/>
              </a:rPr>
              <a:t>,</a:t>
            </a:r>
            <a:r>
              <a:rPr lang="zh-CN" altLang="en-US" smtClean="0">
                <a:latin typeface="Arial" panose="020B0604020202020204" pitchFamily="34" charset="0"/>
              </a:rPr>
              <a:t>测试执行活动就可以进行了。</a:t>
            </a:r>
          </a:p>
        </p:txBody>
      </p:sp>
      <p:sp>
        <p:nvSpPr>
          <p:cNvPr id="124932"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0A7923-8D45-4373-B539-72D67E10C398}" type="slidenum">
              <a:rPr lang="en-US" altLang="zh-CN"/>
              <a:pPr eaLnBrk="1" hangingPunct="1"/>
              <a:t>11</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2E3FF59-FEC6-4249-A12C-DA632EF798C5}" type="slidenum">
              <a:rPr lang="en-US" altLang="zh-CN"/>
              <a:pPr eaLnBrk="1" hangingPunct="1"/>
              <a:t>52</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47076B-1648-4C64-94B9-342DE2628B85}" type="slidenum">
              <a:rPr lang="en-US" altLang="zh-CN"/>
              <a:pPr eaLnBrk="1" hangingPunct="1"/>
              <a:t>53</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p:spPr>
        <p:txBody>
          <a:bodyPr/>
          <a:lstStyle/>
          <a:p>
            <a:endParaRPr lang="zh-CN" altLang="zh-CN"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D79AB1-7010-4E9E-A675-E7D9747B86DE}" type="slidenum">
              <a:rPr lang="en-US" altLang="zh-CN"/>
              <a:pPr eaLnBrk="1" hangingPunct="1"/>
              <a:t>54</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14400" y="4343400"/>
            <a:ext cx="5029200" cy="4114800"/>
          </a:xfrm>
          <a:noFill/>
        </p:spPr>
        <p:txBody>
          <a:bodyPr/>
          <a:lstStyle/>
          <a:p>
            <a:r>
              <a:rPr lang="zh-CN" altLang="en-US" dirty="0" smtClean="0">
                <a:latin typeface="Arial" panose="020B0604020202020204" pitchFamily="34" charset="0"/>
              </a:rPr>
              <a:t>人工检查，可能也不是表格，</a:t>
            </a:r>
            <a:endParaRPr lang="zh-CN" altLang="zh-CN" dirty="0"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1EE7BA8-CFF8-4760-B467-A73569A79855}" type="slidenum">
              <a:rPr lang="en-US" altLang="zh-CN"/>
              <a:pPr eaLnBrk="1" hangingPunct="1"/>
              <a:t>55</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p:spPr>
        <p:txBody>
          <a:bodyPr/>
          <a:lstStyle/>
          <a:p>
            <a:r>
              <a:rPr lang="zh-CN" altLang="en-US" dirty="0" smtClean="0">
                <a:latin typeface="Arial" panose="020B0604020202020204" pitchFamily="34" charset="0"/>
              </a:rPr>
              <a:t>覆盖率工具</a:t>
            </a:r>
            <a:endParaRPr lang="zh-CN" altLang="zh-CN" dirty="0"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Arial" charset="0"/>
                <a:ea typeface="宋体" pitchFamily="2" charset="-122"/>
                <a:cs typeface="+mn-cs"/>
              </a:rPr>
              <a:t>什么是</a:t>
            </a:r>
            <a:r>
              <a:rPr lang="en-US" altLang="zh-CN" sz="1200" b="1" i="0" u="none" strike="noStrike" kern="1200" dirty="0" smtClean="0">
                <a:solidFill>
                  <a:schemeClr val="tx1"/>
                </a:solidFill>
                <a:effectLst/>
                <a:latin typeface="Arial" charset="0"/>
                <a:ea typeface="宋体" pitchFamily="2" charset="-122"/>
                <a:cs typeface="+mn-cs"/>
              </a:rPr>
              <a:t>Scrum</a:t>
            </a:r>
            <a:r>
              <a:rPr lang="zh-CN" altLang="en-US" sz="1200" b="1" i="0" u="none" strike="noStrike" kern="1200" dirty="0" smtClean="0">
                <a:solidFill>
                  <a:schemeClr val="tx1"/>
                </a:solidFill>
                <a:effectLst/>
                <a:latin typeface="Arial" charset="0"/>
                <a:ea typeface="宋体" pitchFamily="2" charset="-122"/>
                <a:cs typeface="+mn-cs"/>
              </a:rPr>
              <a:t>：</a:t>
            </a:r>
            <a:r>
              <a:rPr lang="zh-CN" altLang="en-US" sz="1200" b="0" i="0" u="none" strike="noStrike" kern="1200" dirty="0" smtClean="0">
                <a:solidFill>
                  <a:schemeClr val="tx1"/>
                </a:solidFill>
                <a:effectLst/>
                <a:latin typeface="Arial" charset="0"/>
                <a:ea typeface="宋体" pitchFamily="2" charset="-122"/>
                <a:cs typeface="+mn-cs"/>
              </a:rPr>
              <a:t>英文意思是橄榄球运动，表示“争球”的动作；把一个开发流程的名字取名为</a:t>
            </a:r>
            <a:r>
              <a:rPr lang="en-US" altLang="zh-CN" sz="1200" b="0" i="0" u="none" strike="noStrike" kern="1200" dirty="0" smtClean="0">
                <a:solidFill>
                  <a:schemeClr val="tx1"/>
                </a:solidFill>
                <a:effectLst/>
                <a:latin typeface="Arial" charset="0"/>
                <a:ea typeface="宋体" pitchFamily="2" charset="-122"/>
                <a:cs typeface="+mn-cs"/>
              </a:rPr>
              <a:t>Scrum</a:t>
            </a:r>
            <a:r>
              <a:rPr lang="zh-CN" altLang="en-US" sz="1200" b="0" i="0" u="none" strike="noStrike" kern="1200" dirty="0" smtClean="0">
                <a:solidFill>
                  <a:schemeClr val="tx1"/>
                </a:solidFill>
                <a:effectLst/>
                <a:latin typeface="Arial" charset="0"/>
                <a:ea typeface="宋体" pitchFamily="2" charset="-122"/>
                <a:cs typeface="+mn-cs"/>
              </a:rPr>
              <a:t>，我想你一定能想象出你的开发团队在开发一个项目时，大家像打橄榄球一样迅速、富有战斗激情、人人你争我抢地完成它，你一定会感到非常兴奋的。</a:t>
            </a:r>
            <a:endParaRPr lang="en-US" altLang="zh-CN" sz="1200" b="0" i="0" u="none" strike="noStrike" kern="1200" dirty="0" smtClean="0">
              <a:solidFill>
                <a:schemeClr val="tx1"/>
              </a:solidFill>
              <a:effectLst/>
              <a:latin typeface="Arial" charset="0"/>
              <a:ea typeface="宋体" pitchFamily="2" charset="-122"/>
              <a:cs typeface="+mn-cs"/>
            </a:endParaRPr>
          </a:p>
          <a:p>
            <a:r>
              <a:rPr lang="en-US" altLang="zh-CN" sz="1200" b="0" i="0" u="none" strike="noStrike" kern="1200" dirty="0" smtClean="0">
                <a:solidFill>
                  <a:schemeClr val="tx1"/>
                </a:solidFill>
                <a:effectLst/>
                <a:latin typeface="Arial" charset="0"/>
                <a:ea typeface="宋体" pitchFamily="2" charset="-122"/>
                <a:cs typeface="+mn-cs"/>
              </a:rPr>
              <a:t>1</a:t>
            </a:r>
            <a:r>
              <a:rPr lang="zh-CN" altLang="en-US" sz="1200" b="0" i="0" u="none" strike="noStrike" kern="1200" dirty="0" smtClean="0">
                <a:solidFill>
                  <a:schemeClr val="tx1"/>
                </a:solidFill>
                <a:effectLst/>
                <a:latin typeface="Arial" charset="0"/>
                <a:ea typeface="宋体" pitchFamily="2" charset="-122"/>
                <a:cs typeface="+mn-cs"/>
              </a:rPr>
              <a:t>、首先需要确定一个</a:t>
            </a:r>
            <a:r>
              <a:rPr lang="en-US" altLang="zh-CN" sz="1200" b="0" i="0" u="none" strike="noStrike" kern="1200" dirty="0" smtClean="0">
                <a:solidFill>
                  <a:schemeClr val="tx1"/>
                </a:solidFill>
                <a:effectLst/>
                <a:latin typeface="Arial" charset="0"/>
                <a:ea typeface="宋体" pitchFamily="2" charset="-122"/>
                <a:cs typeface="+mn-cs"/>
              </a:rPr>
              <a:t>Product Backlog</a:t>
            </a:r>
            <a:r>
              <a:rPr lang="zh-CN" altLang="en-US" sz="1200" b="0" i="0" u="none" strike="noStrike" kern="1200" dirty="0" smtClean="0">
                <a:solidFill>
                  <a:schemeClr val="tx1"/>
                </a:solidFill>
                <a:effectLst/>
                <a:latin typeface="Arial" charset="0"/>
                <a:ea typeface="宋体" pitchFamily="2" charset="-122"/>
                <a:cs typeface="+mn-cs"/>
              </a:rPr>
              <a:t>（</a:t>
            </a:r>
            <a:r>
              <a:rPr lang="en-US" altLang="zh-CN" sz="1200" b="0" i="0" u="none" strike="noStrike" kern="1200" dirty="0" smtClean="0">
                <a:solidFill>
                  <a:schemeClr val="tx1"/>
                </a:solidFill>
                <a:effectLst/>
                <a:latin typeface="Arial" charset="0"/>
                <a:ea typeface="宋体" pitchFamily="2" charset="-122"/>
                <a:cs typeface="+mn-cs"/>
              </a:rPr>
              <a:t>Backlog--</a:t>
            </a:r>
            <a:r>
              <a:rPr lang="zh-CN" altLang="en-US" sz="1200" b="0" i="0" u="none" strike="noStrike" kern="1200" dirty="0" smtClean="0">
                <a:solidFill>
                  <a:schemeClr val="tx1"/>
                </a:solidFill>
                <a:effectLst/>
                <a:latin typeface="Arial" charset="0"/>
                <a:ea typeface="宋体" pitchFamily="2" charset="-122"/>
                <a:cs typeface="+mn-cs"/>
              </a:rPr>
              <a:t>积压未办之事</a:t>
            </a:r>
            <a:r>
              <a:rPr lang="en-US" altLang="zh-CN" sz="1200" b="0" i="0" u="none" strike="noStrike" kern="1200" dirty="0" smtClean="0">
                <a:solidFill>
                  <a:schemeClr val="tx1"/>
                </a:solidFill>
                <a:effectLst/>
                <a:latin typeface="Arial" charset="0"/>
                <a:ea typeface="宋体" pitchFamily="2" charset="-122"/>
                <a:cs typeface="+mn-cs"/>
              </a:rPr>
              <a:t>;</a:t>
            </a:r>
            <a:r>
              <a:rPr lang="zh-CN" altLang="en-US" sz="1200" b="0" i="0" u="none" strike="noStrike" kern="1200" dirty="0" smtClean="0">
                <a:solidFill>
                  <a:schemeClr val="tx1"/>
                </a:solidFill>
                <a:effectLst/>
                <a:latin typeface="Arial" charset="0"/>
                <a:ea typeface="宋体" pitchFamily="2" charset="-122"/>
                <a:cs typeface="+mn-cs"/>
              </a:rPr>
              <a:t>没交付的订货</a:t>
            </a:r>
            <a:r>
              <a:rPr lang="en-US" altLang="zh-CN" sz="1200" b="0" i="0" u="none" strike="noStrike" kern="1200" dirty="0" smtClean="0">
                <a:solidFill>
                  <a:schemeClr val="tx1"/>
                </a:solidFill>
                <a:effectLst/>
                <a:latin typeface="Arial" charset="0"/>
                <a:ea typeface="宋体" pitchFamily="2" charset="-122"/>
                <a:cs typeface="+mn-cs"/>
              </a:rPr>
              <a:t>;</a:t>
            </a:r>
            <a:r>
              <a:rPr lang="zh-CN" altLang="en-US" sz="1200" b="0" i="0" u="none" strike="noStrike" kern="1200" dirty="0" smtClean="0">
                <a:solidFill>
                  <a:schemeClr val="tx1"/>
                </a:solidFill>
                <a:effectLst/>
                <a:latin typeface="Arial" charset="0"/>
                <a:ea typeface="宋体" pitchFamily="2" charset="-122"/>
                <a:cs typeface="+mn-cs"/>
              </a:rPr>
              <a:t>存货 ；按优先顺序排列的一个产品需求列表），这个是由</a:t>
            </a:r>
            <a:r>
              <a:rPr lang="en-US" altLang="zh-CN" sz="1200" b="0" i="0" u="none" strike="noStrike" kern="1200" dirty="0" smtClean="0">
                <a:solidFill>
                  <a:schemeClr val="tx1"/>
                </a:solidFill>
                <a:effectLst/>
                <a:latin typeface="Arial" charset="0"/>
                <a:ea typeface="宋体" pitchFamily="2" charset="-122"/>
                <a:cs typeface="+mn-cs"/>
              </a:rPr>
              <a:t>Product Owner </a:t>
            </a:r>
            <a:r>
              <a:rPr lang="zh-CN" altLang="en-US" sz="1200" b="0" i="0" u="none" strike="noStrike" kern="1200" dirty="0" smtClean="0">
                <a:solidFill>
                  <a:schemeClr val="tx1"/>
                </a:solidFill>
                <a:effectLst/>
                <a:latin typeface="Arial" charset="0"/>
                <a:ea typeface="宋体" pitchFamily="2" charset="-122"/>
                <a:cs typeface="+mn-cs"/>
              </a:rPr>
              <a:t>负责的；根据</a:t>
            </a:r>
            <a:r>
              <a:rPr lang="en-US" altLang="zh-CN" sz="1200" b="0" i="0" u="none" strike="noStrike" kern="1200" dirty="0" smtClean="0">
                <a:solidFill>
                  <a:schemeClr val="tx1"/>
                </a:solidFill>
                <a:effectLst/>
                <a:latin typeface="Arial" charset="0"/>
                <a:ea typeface="宋体" pitchFamily="2" charset="-122"/>
                <a:cs typeface="+mn-cs"/>
              </a:rPr>
              <a:t>Product Backlog</a:t>
            </a:r>
            <a:r>
              <a:rPr lang="zh-CN" altLang="en-US" sz="1200" b="0" i="0" u="none" strike="noStrike" kern="1200" dirty="0" smtClean="0">
                <a:solidFill>
                  <a:schemeClr val="tx1"/>
                </a:solidFill>
                <a:effectLst/>
                <a:latin typeface="Arial" charset="0"/>
                <a:ea typeface="宋体" pitchFamily="2" charset="-122"/>
                <a:cs typeface="+mn-cs"/>
              </a:rPr>
              <a:t>列表，做工作量的预估和安排</a:t>
            </a:r>
            <a:endParaRPr lang="en-US" altLang="zh-CN" sz="1200" b="0" i="0" u="none" strike="noStrike" kern="1200" dirty="0" smtClean="0">
              <a:solidFill>
                <a:schemeClr val="tx1"/>
              </a:solidFill>
              <a:effectLst/>
              <a:latin typeface="Arial" charset="0"/>
              <a:ea typeface="宋体" pitchFamily="2" charset="-122"/>
              <a:cs typeface="+mn-cs"/>
            </a:endParaRPr>
          </a:p>
          <a:p>
            <a:r>
              <a:rPr lang="en-US" altLang="zh-CN" sz="1200" b="0" i="0" u="none" strike="noStrike" kern="1200" dirty="0" smtClean="0">
                <a:solidFill>
                  <a:schemeClr val="tx1"/>
                </a:solidFill>
                <a:effectLst/>
                <a:latin typeface="Arial" charset="0"/>
                <a:ea typeface="宋体" pitchFamily="2" charset="-122"/>
                <a:cs typeface="+mn-cs"/>
              </a:rPr>
              <a:t>2</a:t>
            </a:r>
            <a:r>
              <a:rPr lang="zh-CN" altLang="en-US" sz="1200" b="0" i="0" u="none" strike="noStrike" kern="1200" dirty="0" smtClean="0">
                <a:solidFill>
                  <a:schemeClr val="tx1"/>
                </a:solidFill>
                <a:effectLst/>
                <a:latin typeface="Arial" charset="0"/>
                <a:ea typeface="宋体" pitchFamily="2" charset="-122"/>
                <a:cs typeface="+mn-cs"/>
              </a:rPr>
              <a:t>、</a:t>
            </a:r>
            <a:r>
              <a:rPr lang="en-US" altLang="zh-CN" sz="1200" b="0" i="0" u="none" strike="noStrike" kern="1200" dirty="0" smtClean="0">
                <a:solidFill>
                  <a:schemeClr val="tx1"/>
                </a:solidFill>
                <a:effectLst/>
                <a:latin typeface="Arial" charset="0"/>
                <a:ea typeface="宋体" pitchFamily="2" charset="-122"/>
                <a:cs typeface="+mn-cs"/>
              </a:rPr>
              <a:t>Sprint</a:t>
            </a:r>
            <a:r>
              <a:rPr lang="zh-CN" altLang="en-US" sz="1200" b="0" i="0" u="none" strike="noStrike" kern="1200" dirty="0" smtClean="0">
                <a:solidFill>
                  <a:schemeClr val="tx1"/>
                </a:solidFill>
                <a:effectLst/>
                <a:latin typeface="Arial" charset="0"/>
                <a:ea typeface="宋体" pitchFamily="2" charset="-122"/>
                <a:cs typeface="+mn-cs"/>
              </a:rPr>
              <a:t>是短距离赛跑的意思，这里面指的是一次迭代，而一次迭代的周期是</a:t>
            </a:r>
            <a:r>
              <a:rPr lang="en-US" altLang="zh-CN" sz="1200" b="0" i="0" u="none" strike="noStrike" kern="1200" dirty="0" smtClean="0">
                <a:solidFill>
                  <a:schemeClr val="tx1"/>
                </a:solidFill>
                <a:effectLst/>
                <a:latin typeface="Arial" charset="0"/>
                <a:ea typeface="宋体" pitchFamily="2" charset="-122"/>
                <a:cs typeface="+mn-cs"/>
              </a:rPr>
              <a:t>1</a:t>
            </a:r>
            <a:r>
              <a:rPr lang="zh-CN" altLang="en-US" sz="1200" b="0" i="0" u="none" strike="noStrike" kern="1200" dirty="0" smtClean="0">
                <a:solidFill>
                  <a:schemeClr val="tx1"/>
                </a:solidFill>
                <a:effectLst/>
                <a:latin typeface="Arial" charset="0"/>
                <a:ea typeface="宋体" pitchFamily="2" charset="-122"/>
                <a:cs typeface="+mn-cs"/>
              </a:rPr>
              <a:t>个月时间（即</a:t>
            </a:r>
            <a:r>
              <a:rPr lang="en-US" altLang="zh-CN" sz="1200" b="0" i="0" u="none" strike="noStrike" kern="1200" dirty="0" smtClean="0">
                <a:solidFill>
                  <a:schemeClr val="tx1"/>
                </a:solidFill>
                <a:effectLst/>
                <a:latin typeface="Arial" charset="0"/>
                <a:ea typeface="宋体" pitchFamily="2" charset="-122"/>
                <a:cs typeface="+mn-cs"/>
              </a:rPr>
              <a:t>4</a:t>
            </a:r>
            <a:r>
              <a:rPr lang="zh-CN" altLang="en-US" sz="1200" b="0" i="0" u="none" strike="noStrike" kern="1200" dirty="0" smtClean="0">
                <a:solidFill>
                  <a:schemeClr val="tx1"/>
                </a:solidFill>
                <a:effectLst/>
                <a:latin typeface="Arial" charset="0"/>
                <a:ea typeface="宋体" pitchFamily="2" charset="-122"/>
                <a:cs typeface="+mn-cs"/>
              </a:rPr>
              <a:t>个星期），也就是我们要把一次迭代的开发内容以最快的速度完成它</a:t>
            </a:r>
            <a:endParaRPr lang="en-US" altLang="zh-CN" sz="1200" b="0" i="0" u="none" strike="noStrike" kern="1200" dirty="0" smtClean="0">
              <a:solidFill>
                <a:schemeClr val="tx1"/>
              </a:solidFill>
              <a:effectLst/>
              <a:latin typeface="Arial" charset="0"/>
              <a:ea typeface="宋体" pitchFamily="2" charset="-122"/>
              <a:cs typeface="+mn-cs"/>
            </a:endParaRPr>
          </a:p>
          <a:p>
            <a:r>
              <a:rPr lang="en-US" altLang="zh-CN" sz="1200" b="0" i="0" u="none" strike="noStrike" kern="1200" dirty="0" smtClean="0">
                <a:solidFill>
                  <a:schemeClr val="tx1"/>
                </a:solidFill>
                <a:effectLst/>
                <a:latin typeface="Arial" charset="0"/>
                <a:ea typeface="宋体" pitchFamily="2" charset="-122"/>
                <a:cs typeface="+mn-cs"/>
              </a:rPr>
              <a:t>3</a:t>
            </a:r>
            <a:r>
              <a:rPr lang="zh-CN" altLang="en-US" sz="1200" b="0" i="0" u="none" strike="noStrike" kern="1200" dirty="0" smtClean="0">
                <a:solidFill>
                  <a:schemeClr val="tx1"/>
                </a:solidFill>
                <a:effectLst/>
                <a:latin typeface="Arial" charset="0"/>
                <a:ea typeface="宋体" pitchFamily="2" charset="-122"/>
                <a:cs typeface="+mn-cs"/>
              </a:rPr>
              <a:t>、需要进行 </a:t>
            </a:r>
            <a:r>
              <a:rPr lang="en-US" altLang="zh-CN" sz="1200" b="0" i="0" u="none" strike="noStrike" kern="1200" dirty="0" smtClean="0">
                <a:solidFill>
                  <a:schemeClr val="tx1"/>
                </a:solidFill>
                <a:effectLst/>
                <a:latin typeface="Arial" charset="0"/>
                <a:ea typeface="宋体" pitchFamily="2" charset="-122"/>
                <a:cs typeface="+mn-cs"/>
              </a:rPr>
              <a:t>Daily Scrum Meeting</a:t>
            </a:r>
            <a:r>
              <a:rPr lang="zh-CN" altLang="en-US" sz="1200" b="0" i="0" u="none" strike="noStrike" kern="1200" dirty="0" smtClean="0">
                <a:solidFill>
                  <a:schemeClr val="tx1"/>
                </a:solidFill>
                <a:effectLst/>
                <a:latin typeface="Arial" charset="0"/>
                <a:ea typeface="宋体" pitchFamily="2" charset="-122"/>
                <a:cs typeface="+mn-cs"/>
              </a:rPr>
              <a:t>（每日站立会议），每次会议控制在</a:t>
            </a:r>
            <a:r>
              <a:rPr lang="en-US" altLang="zh-CN" sz="1200" b="0" i="0" u="none" strike="noStrike" kern="1200" dirty="0" smtClean="0">
                <a:solidFill>
                  <a:schemeClr val="tx1"/>
                </a:solidFill>
                <a:effectLst/>
                <a:latin typeface="Arial" charset="0"/>
                <a:ea typeface="宋体" pitchFamily="2" charset="-122"/>
                <a:cs typeface="+mn-cs"/>
              </a:rPr>
              <a:t>15</a:t>
            </a:r>
            <a:r>
              <a:rPr lang="zh-CN" altLang="en-US" sz="1200" b="0" i="0" u="none" strike="noStrike" kern="1200" dirty="0" smtClean="0">
                <a:solidFill>
                  <a:schemeClr val="tx1"/>
                </a:solidFill>
                <a:effectLst/>
                <a:latin typeface="Arial" charset="0"/>
                <a:ea typeface="宋体" pitchFamily="2" charset="-122"/>
                <a:cs typeface="+mn-cs"/>
              </a:rPr>
              <a:t>分钟左右</a:t>
            </a:r>
            <a:endParaRPr lang="en-US" altLang="zh-CN" sz="1200" b="0" i="0" u="none" strike="noStrike" kern="1200" dirty="0" smtClean="0">
              <a:solidFill>
                <a:schemeClr val="tx1"/>
              </a:solidFill>
              <a:effectLst/>
              <a:latin typeface="Arial" charset="0"/>
              <a:ea typeface="宋体" pitchFamily="2" charset="-122"/>
              <a:cs typeface="+mn-cs"/>
            </a:endParaRPr>
          </a:p>
          <a:p>
            <a:r>
              <a:rPr lang="en-US" altLang="zh-CN" sz="1200" b="0" i="0" u="none" strike="noStrike" kern="1200" dirty="0" smtClean="0">
                <a:solidFill>
                  <a:schemeClr val="tx1"/>
                </a:solidFill>
                <a:effectLst/>
                <a:latin typeface="Arial" charset="0"/>
                <a:ea typeface="宋体" pitchFamily="2" charset="-122"/>
                <a:cs typeface="+mn-cs"/>
              </a:rPr>
              <a:t>https://www.cnblogs.com/qixuejia/p/5863216.html</a:t>
            </a:r>
            <a:endParaRPr lang="zh-CN" altLang="en-US" sz="1200" b="0" i="0" u="none" strike="noStrike" kern="1200" dirty="0" smtClean="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13</a:t>
            </a:fld>
            <a:endParaRPr lang="en-US" altLang="zh-CN"/>
          </a:p>
        </p:txBody>
      </p:sp>
    </p:spTree>
    <p:extLst>
      <p:ext uri="{BB962C8B-B14F-4D97-AF65-F5344CB8AC3E}">
        <p14:creationId xmlns:p14="http://schemas.microsoft.com/office/powerpoint/2010/main" val="4020536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smtClean="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14</a:t>
            </a:fld>
            <a:endParaRPr lang="en-US" altLang="zh-CN"/>
          </a:p>
        </p:txBody>
      </p:sp>
    </p:spTree>
    <p:extLst>
      <p:ext uri="{BB962C8B-B14F-4D97-AF65-F5344CB8AC3E}">
        <p14:creationId xmlns:p14="http://schemas.microsoft.com/office/powerpoint/2010/main" val="338986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DEC5CA-4A97-470A-8D63-545406A7CB16}" type="slidenum">
              <a:rPr lang="en-US" altLang="zh-CN" smtClean="0"/>
              <a:pPr/>
              <a:t>17</a:t>
            </a:fld>
            <a:endParaRPr lang="en-US" altLang="zh-CN"/>
          </a:p>
        </p:txBody>
      </p:sp>
    </p:spTree>
    <p:extLst>
      <p:ext uri="{BB962C8B-B14F-4D97-AF65-F5344CB8AC3E}">
        <p14:creationId xmlns:p14="http://schemas.microsoft.com/office/powerpoint/2010/main" val="193754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CC6DD69-F98D-4A43-BD23-E5F89065854C}" type="slidenum">
              <a:rPr lang="en-US" altLang="zh-CN"/>
              <a:pPr eaLnBrk="1" hangingPunct="1"/>
              <a:t>20</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21</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latin typeface="Arial" panose="020B0604020202020204" pitchFamily="34" charset="0"/>
              </a:rPr>
              <a:t>待测特征：测试什么，不测什么 ； 挂起准则：如关键路径未完成、有大量</a:t>
            </a:r>
            <a:r>
              <a:rPr lang="en-US" altLang="zh-CN" dirty="0" smtClean="0">
                <a:latin typeface="Arial" panose="020B0604020202020204" pitchFamily="34" charset="0"/>
              </a:rPr>
              <a:t>bug ; </a:t>
            </a:r>
          </a:p>
          <a:p>
            <a:pPr eaLnBrk="1" hangingPunct="1"/>
            <a:r>
              <a:rPr lang="zh-CN" altLang="en-US" dirty="0" smtClean="0">
                <a:latin typeface="Arial" panose="020B0604020202020204" pitchFamily="34" charset="0"/>
              </a:rPr>
              <a:t>测试交付物：给开发些测试数据  ；审批：如可以合并发布了</a:t>
            </a:r>
            <a:endParaRPr lang="zh-CN" altLang="zh-CN" dirty="0"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1A16A0-035B-4DD9-9094-25A035B9CF16}" type="slidenum">
              <a:rPr lang="en-US" altLang="zh-CN"/>
              <a:pPr eaLnBrk="1" hangingPunct="1"/>
              <a:t>22</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latin typeface="Arial" panose="020B0604020202020204" pitchFamily="34" charset="0"/>
              </a:rPr>
              <a:t>待测特征：测试什么，不测什么 ； 挂起准则：如关键路径未完成、有大量</a:t>
            </a:r>
            <a:r>
              <a:rPr lang="en-US" altLang="zh-CN" dirty="0" smtClean="0">
                <a:latin typeface="Arial" panose="020B0604020202020204" pitchFamily="34" charset="0"/>
              </a:rPr>
              <a:t>bug ; </a:t>
            </a:r>
          </a:p>
          <a:p>
            <a:pPr eaLnBrk="1" hangingPunct="1"/>
            <a:r>
              <a:rPr lang="zh-CN" altLang="en-US" dirty="0" smtClean="0">
                <a:latin typeface="Arial" panose="020B0604020202020204" pitchFamily="34" charset="0"/>
              </a:rPr>
              <a:t>测试交付物：给开发些测试数据  ；审批：如可以合并发布了</a:t>
            </a:r>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30197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146416658"/>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686662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692150"/>
            <a:ext cx="2135187" cy="51101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692150"/>
            <a:ext cx="6253163" cy="51101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22095421"/>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0"/>
            <a:ext cx="914400" cy="6858000"/>
          </a:xfrm>
          <a:prstGeom prst="rect">
            <a:avLst/>
          </a:prstGeom>
          <a:gradFill rotWithShape="1">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en-US" altLang="zh-CN" smtClean="0">
              <a:solidFill>
                <a:srgbClr val="000000"/>
              </a:solidFill>
            </a:endParaRPr>
          </a:p>
        </p:txBody>
      </p:sp>
      <p:grpSp>
        <p:nvGrpSpPr>
          <p:cNvPr id="5" name="Group 3"/>
          <p:cNvGrpSpPr>
            <a:grpSpLocks/>
          </p:cNvGrpSpPr>
          <p:nvPr/>
        </p:nvGrpSpPr>
        <p:grpSpPr bwMode="auto">
          <a:xfrm>
            <a:off x="8626475" y="636588"/>
            <a:ext cx="517525" cy="4392612"/>
            <a:chOff x="5404" y="401"/>
            <a:chExt cx="339" cy="2879"/>
          </a:xfrm>
        </p:grpSpPr>
        <p:sp>
          <p:nvSpPr>
            <p:cNvPr id="6" name="Freeform 4"/>
            <p:cNvSpPr>
              <a:spLocks/>
            </p:cNvSpPr>
            <p:nvPr userDrawn="1"/>
          </p:nvSpPr>
          <p:spPr bwMode="auto">
            <a:xfrm>
              <a:off x="5404" y="401"/>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p:cNvSpPr>
            <p:nvPr userDrawn="1"/>
          </p:nvSpPr>
          <p:spPr bwMode="auto">
            <a:xfrm>
              <a:off x="5404" y="1160"/>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userDrawn="1"/>
          </p:nvSpPr>
          <p:spPr bwMode="auto">
            <a:xfrm>
              <a:off x="5404" y="1919"/>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userDrawn="1"/>
          </p:nvSpPr>
          <p:spPr bwMode="auto">
            <a:xfrm>
              <a:off x="5404" y="2678"/>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0" name="Freeform 8"/>
          <p:cNvSpPr>
            <a:spLocks noEditPoints="1"/>
          </p:cNvSpPr>
          <p:nvPr/>
        </p:nvSpPr>
        <p:spPr bwMode="auto">
          <a:xfrm>
            <a:off x="0" y="5387975"/>
            <a:ext cx="1524000" cy="14652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1257" name="Rectangle 9"/>
          <p:cNvSpPr>
            <a:spLocks noGrp="1" noRot="1" noChangeArrowheads="1"/>
          </p:cNvSpPr>
          <p:nvPr>
            <p:ph type="ctrTitle"/>
          </p:nvPr>
        </p:nvSpPr>
        <p:spPr>
          <a:xfrm>
            <a:off x="914400" y="2209800"/>
            <a:ext cx="7772400" cy="1143000"/>
          </a:xfrm>
        </p:spPr>
        <p:txBody>
          <a:bodyPr/>
          <a:lstStyle>
            <a:lvl1pPr>
              <a:defRPr>
                <a:ea typeface="黑体" pitchFamily="49" charset="-122"/>
                <a:cs typeface="宋体" pitchFamily="2" charset="-122"/>
              </a:defRPr>
            </a:lvl1pPr>
          </a:lstStyle>
          <a:p>
            <a:pPr lvl="0"/>
            <a:r>
              <a:rPr lang="zh-CN" altLang="en-US" noProof="0" smtClean="0"/>
              <a:t>单击此处编辑母版标题样式</a:t>
            </a:r>
          </a:p>
        </p:txBody>
      </p:sp>
      <p:sp>
        <p:nvSpPr>
          <p:cNvPr id="181258" name="Rectangle 10"/>
          <p:cNvSpPr>
            <a:spLocks noGrp="1" noRot="1" noChangeArrowheads="1"/>
          </p:cNvSpPr>
          <p:nvPr>
            <p:ph type="subTitle" idx="1"/>
          </p:nvPr>
        </p:nvSpPr>
        <p:spPr>
          <a:xfrm>
            <a:off x="1600200" y="3810000"/>
            <a:ext cx="6400800" cy="1752600"/>
          </a:xfrm>
        </p:spPr>
        <p:txBody>
          <a:bodyPr/>
          <a:lstStyle>
            <a:lvl1pPr marL="0" indent="0" algn="ctr">
              <a:buFont typeface="Wingdings 2" pitchFamily="18" charset="2"/>
              <a:buNone/>
              <a:defRPr b="1"/>
            </a:lvl1pPr>
          </a:lstStyle>
          <a:p>
            <a:pPr lvl="0"/>
            <a:r>
              <a:rPr lang="zh-CN" altLang="en-US" noProof="0" smtClean="0"/>
              <a:t>单击此处编辑母版副标题样式</a:t>
            </a:r>
          </a:p>
        </p:txBody>
      </p:sp>
      <p:sp>
        <p:nvSpPr>
          <p:cNvPr id="11" name="Rectangle 11"/>
          <p:cNvSpPr>
            <a:spLocks noGrp="1" noChangeArrowheads="1"/>
          </p:cNvSpPr>
          <p:nvPr>
            <p:ph type="dt" sz="half" idx="10"/>
          </p:nvPr>
        </p:nvSpPr>
        <p:spPr/>
        <p:txBody>
          <a:bodyPr/>
          <a:lstStyle>
            <a:lvl1pPr>
              <a:defRPr/>
            </a:lvl1pPr>
          </a:lstStyle>
          <a:p>
            <a:pPr>
              <a:defRPr/>
            </a:pPr>
            <a:endParaRPr lang="en-US" altLang="zh-CN"/>
          </a:p>
        </p:txBody>
      </p:sp>
      <p:sp>
        <p:nvSpPr>
          <p:cNvPr id="12" name="Rectangle 12"/>
          <p:cNvSpPr>
            <a:spLocks noGrp="1" noChangeArrowheads="1"/>
          </p:cNvSpPr>
          <p:nvPr>
            <p:ph type="ftr" sz="quarter" idx="11"/>
          </p:nvPr>
        </p:nvSpPr>
        <p:spPr/>
        <p:txBody>
          <a:bodyPr/>
          <a:lstStyle>
            <a:lvl1pPr>
              <a:defRPr/>
            </a:lvl1pPr>
          </a:lstStyle>
          <a:p>
            <a:pPr>
              <a:defRPr/>
            </a:pPr>
            <a:endParaRPr lang="en-US" altLang="zh-CN"/>
          </a:p>
        </p:txBody>
      </p:sp>
      <p:sp>
        <p:nvSpPr>
          <p:cNvPr id="13" name="Rectangle 13"/>
          <p:cNvSpPr>
            <a:spLocks noGrp="1" noChangeArrowheads="1"/>
          </p:cNvSpPr>
          <p:nvPr>
            <p:ph type="sldNum" sz="quarter" idx="12"/>
          </p:nvPr>
        </p:nvSpPr>
        <p:spPr/>
        <p:txBody>
          <a:bodyPr/>
          <a:lstStyle>
            <a:lvl1pPr>
              <a:defRPr/>
            </a:lvl1pPr>
          </a:lstStyle>
          <a:p>
            <a:fld id="{859D33B8-988B-4B22-A54B-FDE1B85C33A6}" type="slidenum">
              <a:rPr lang="en-US" altLang="zh-CN"/>
              <a:pPr/>
              <a:t>‹#›</a:t>
            </a:fld>
            <a:endParaRPr lang="en-US" altLang="zh-CN"/>
          </a:p>
        </p:txBody>
      </p:sp>
    </p:spTree>
    <p:extLst>
      <p:ext uri="{BB962C8B-B14F-4D97-AF65-F5344CB8AC3E}">
        <p14:creationId xmlns:p14="http://schemas.microsoft.com/office/powerpoint/2010/main" val="39615917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stCondLst>
                                            <p:cond delay="0"/>
                                          </p:stCondLst>
                                        </p:cTn>
                                        <p:tgtEl>
                                          <p:spTgt spid="4"/>
                                        </p:tgtEl>
                                      </p:cBhvr>
                                    </p:animEffect>
                                  </p:childTnLst>
                                </p:cTn>
                              </p:par>
                            </p:childTnLst>
                          </p:cTn>
                        </p:par>
                        <p:par>
                          <p:cTn id="8" fill="hold">
                            <p:stCondLst>
                              <p:cond delay="500"/>
                            </p:stCondLst>
                            <p:childTnLst>
                              <p:par>
                                <p:cTn id="9" presetID="12" presetClass="entr" presetSubtype="4"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slide(fromBottom)">
                                      <p:cBhvr>
                                        <p:cTn id="11" dur="5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
            <p:tnLst>
              <p:par>
                <p:cTn presetID="9"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484D9BAC-74F8-49CC-8ADD-B0098A5EFFC2}" type="slidenum">
              <a:rPr lang="en-US" altLang="zh-CN"/>
              <a:pPr/>
              <a:t>‹#›</a:t>
            </a:fld>
            <a:endParaRPr lang="en-US" altLang="zh-CN"/>
          </a:p>
        </p:txBody>
      </p:sp>
    </p:spTree>
    <p:extLst>
      <p:ext uri="{BB962C8B-B14F-4D97-AF65-F5344CB8AC3E}">
        <p14:creationId xmlns:p14="http://schemas.microsoft.com/office/powerpoint/2010/main" val="2433991629"/>
      </p:ext>
    </p:extLst>
  </p:cSld>
  <p:clrMapOvr>
    <a:masterClrMapping/>
  </p:clrMapOvr>
  <p:transition spd="med">
    <p:wipe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0F9ABEE9-ACB1-426B-8A7F-F80B6D807477}" type="slidenum">
              <a:rPr lang="en-US" altLang="zh-CN"/>
              <a:pPr/>
              <a:t>‹#›</a:t>
            </a:fld>
            <a:endParaRPr lang="en-US" altLang="zh-CN"/>
          </a:p>
        </p:txBody>
      </p:sp>
    </p:spTree>
    <p:extLst>
      <p:ext uri="{BB962C8B-B14F-4D97-AF65-F5344CB8AC3E}">
        <p14:creationId xmlns:p14="http://schemas.microsoft.com/office/powerpoint/2010/main" val="2096085458"/>
      </p:ext>
    </p:extLst>
  </p:cSld>
  <p:clrMapOvr>
    <a:masterClrMapping/>
  </p:clrMapOvr>
  <p:transition spd="med">
    <p:wipe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137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6EA6E44B-035D-4449-9E34-3B2FE4D84DE5}" type="slidenum">
              <a:rPr lang="en-US" altLang="zh-CN"/>
              <a:pPr/>
              <a:t>‹#›</a:t>
            </a:fld>
            <a:endParaRPr lang="en-US" altLang="zh-CN"/>
          </a:p>
        </p:txBody>
      </p:sp>
    </p:spTree>
    <p:extLst>
      <p:ext uri="{BB962C8B-B14F-4D97-AF65-F5344CB8AC3E}">
        <p14:creationId xmlns:p14="http://schemas.microsoft.com/office/powerpoint/2010/main" val="2867950596"/>
      </p:ext>
    </p:extLst>
  </p:cSld>
  <p:clrMapOvr>
    <a:masterClrMapping/>
  </p:clrMapOvr>
  <p:transition spd="med">
    <p:wipe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7"/>
          <p:cNvSpPr>
            <a:spLocks noGrp="1" noChangeArrowheads="1"/>
          </p:cNvSpPr>
          <p:nvPr>
            <p:ph type="sldNum" sz="quarter" idx="12"/>
          </p:nvPr>
        </p:nvSpPr>
        <p:spPr>
          <a:ln/>
        </p:spPr>
        <p:txBody>
          <a:bodyPr/>
          <a:lstStyle>
            <a:lvl1pPr>
              <a:defRPr/>
            </a:lvl1pPr>
          </a:lstStyle>
          <a:p>
            <a:fld id="{A793E2DB-2235-488D-A463-00F666C1A6D0}" type="slidenum">
              <a:rPr lang="en-US" altLang="zh-CN"/>
              <a:pPr/>
              <a:t>‹#›</a:t>
            </a:fld>
            <a:endParaRPr lang="en-US" altLang="zh-CN"/>
          </a:p>
        </p:txBody>
      </p:sp>
    </p:spTree>
    <p:extLst>
      <p:ext uri="{BB962C8B-B14F-4D97-AF65-F5344CB8AC3E}">
        <p14:creationId xmlns:p14="http://schemas.microsoft.com/office/powerpoint/2010/main" val="528000512"/>
      </p:ext>
    </p:extLst>
  </p:cSld>
  <p:clrMapOvr>
    <a:masterClrMapping/>
  </p:clrMapOvr>
  <p:transition spd="med">
    <p:wipe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7"/>
          <p:cNvSpPr>
            <a:spLocks noGrp="1" noChangeArrowheads="1"/>
          </p:cNvSpPr>
          <p:nvPr>
            <p:ph type="sldNum" sz="quarter" idx="12"/>
          </p:nvPr>
        </p:nvSpPr>
        <p:spPr>
          <a:ln/>
        </p:spPr>
        <p:txBody>
          <a:bodyPr/>
          <a:lstStyle>
            <a:lvl1pPr>
              <a:defRPr/>
            </a:lvl1pPr>
          </a:lstStyle>
          <a:p>
            <a:fld id="{285E3170-6B78-48DF-ACA3-C12CD270B74F}" type="slidenum">
              <a:rPr lang="en-US" altLang="zh-CN"/>
              <a:pPr/>
              <a:t>‹#›</a:t>
            </a:fld>
            <a:endParaRPr lang="en-US" altLang="zh-CN"/>
          </a:p>
        </p:txBody>
      </p:sp>
    </p:spTree>
    <p:extLst>
      <p:ext uri="{BB962C8B-B14F-4D97-AF65-F5344CB8AC3E}">
        <p14:creationId xmlns:p14="http://schemas.microsoft.com/office/powerpoint/2010/main" val="2550270628"/>
      </p:ext>
    </p:extLst>
  </p:cSld>
  <p:clrMapOvr>
    <a:masterClrMapping/>
  </p:clrMapOvr>
  <p:transition spd="med">
    <p:wipe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7"/>
          <p:cNvSpPr>
            <a:spLocks noGrp="1" noChangeArrowheads="1"/>
          </p:cNvSpPr>
          <p:nvPr>
            <p:ph type="sldNum" sz="quarter" idx="12"/>
          </p:nvPr>
        </p:nvSpPr>
        <p:spPr>
          <a:ln/>
        </p:spPr>
        <p:txBody>
          <a:bodyPr/>
          <a:lstStyle>
            <a:lvl1pPr>
              <a:defRPr/>
            </a:lvl1pPr>
          </a:lstStyle>
          <a:p>
            <a:fld id="{0583516A-ED9D-4C6A-8BB4-E8F32AD5DD08}" type="slidenum">
              <a:rPr lang="en-US" altLang="zh-CN"/>
              <a:pPr/>
              <a:t>‹#›</a:t>
            </a:fld>
            <a:endParaRPr lang="en-US" altLang="zh-CN"/>
          </a:p>
        </p:txBody>
      </p:sp>
    </p:spTree>
    <p:extLst>
      <p:ext uri="{BB962C8B-B14F-4D97-AF65-F5344CB8AC3E}">
        <p14:creationId xmlns:p14="http://schemas.microsoft.com/office/powerpoint/2010/main" val="1350958628"/>
      </p:ext>
    </p:extLst>
  </p:cSld>
  <p:clrMapOvr>
    <a:masterClrMapping/>
  </p:clrMapOvr>
  <p:transition spd="med">
    <p:wipe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DBD3C3C1-5709-45AD-86A9-324B3B5E27BC}" type="slidenum">
              <a:rPr lang="en-US" altLang="zh-CN"/>
              <a:pPr/>
              <a:t>‹#›</a:t>
            </a:fld>
            <a:endParaRPr lang="en-US" altLang="zh-CN"/>
          </a:p>
        </p:txBody>
      </p:sp>
    </p:spTree>
    <p:extLst>
      <p:ext uri="{BB962C8B-B14F-4D97-AF65-F5344CB8AC3E}">
        <p14:creationId xmlns:p14="http://schemas.microsoft.com/office/powerpoint/2010/main" val="1444693853"/>
      </p:ext>
    </p:extLst>
  </p:cSld>
  <p:clrMapOvr>
    <a:masterClrMapping/>
  </p:clrMapOvr>
  <p:transition spd="med">
    <p:wipe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057024"/>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09C3A907-E130-401E-8F7E-E4FA30C8BA72}" type="slidenum">
              <a:rPr lang="en-US" altLang="zh-CN"/>
              <a:pPr/>
              <a:t>‹#›</a:t>
            </a:fld>
            <a:endParaRPr lang="en-US" altLang="zh-CN"/>
          </a:p>
        </p:txBody>
      </p:sp>
    </p:spTree>
    <p:extLst>
      <p:ext uri="{BB962C8B-B14F-4D97-AF65-F5344CB8AC3E}">
        <p14:creationId xmlns:p14="http://schemas.microsoft.com/office/powerpoint/2010/main" val="3801899897"/>
      </p:ext>
    </p:extLst>
  </p:cSld>
  <p:clrMapOvr>
    <a:masterClrMapping/>
  </p:clrMapOvr>
  <p:transition spd="med">
    <p:wipe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C12C1B2C-D652-4F43-AE6C-9437C9C94191}" type="slidenum">
              <a:rPr lang="en-US" altLang="zh-CN"/>
              <a:pPr/>
              <a:t>‹#›</a:t>
            </a:fld>
            <a:endParaRPr lang="en-US" altLang="zh-CN"/>
          </a:p>
        </p:txBody>
      </p:sp>
    </p:spTree>
    <p:extLst>
      <p:ext uri="{BB962C8B-B14F-4D97-AF65-F5344CB8AC3E}">
        <p14:creationId xmlns:p14="http://schemas.microsoft.com/office/powerpoint/2010/main" val="3889081975"/>
      </p:ext>
    </p:extLst>
  </p:cSld>
  <p:clrMapOvr>
    <a:masterClrMapping/>
  </p:clrMapOvr>
  <p:transition spd="med">
    <p:wipe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228600"/>
            <a:ext cx="6256338"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45BCE9B6-8E3E-4FA1-BFAE-A09903FA84C2}" type="slidenum">
              <a:rPr lang="en-US" altLang="zh-CN"/>
              <a:pPr/>
              <a:t>‹#›</a:t>
            </a:fld>
            <a:endParaRPr lang="en-US" altLang="zh-CN"/>
          </a:p>
        </p:txBody>
      </p:sp>
    </p:spTree>
    <p:extLst>
      <p:ext uri="{BB962C8B-B14F-4D97-AF65-F5344CB8AC3E}">
        <p14:creationId xmlns:p14="http://schemas.microsoft.com/office/powerpoint/2010/main" val="3073255551"/>
      </p:ext>
    </p:extLst>
  </p:cSld>
  <p:clrMapOvr>
    <a:masterClrMapping/>
  </p:clrMapOvr>
  <p:transition spd="med">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600200"/>
            <a:ext cx="854075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4800" y="3925888"/>
            <a:ext cx="854075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C791C268-DFC4-46F8-A40C-389400262DA2}" type="slidenum">
              <a:rPr lang="en-US" altLang="zh-CN"/>
              <a:pPr/>
              <a:t>‹#›</a:t>
            </a:fld>
            <a:endParaRPr lang="en-US" altLang="zh-CN"/>
          </a:p>
        </p:txBody>
      </p:sp>
    </p:spTree>
    <p:extLst>
      <p:ext uri="{BB962C8B-B14F-4D97-AF65-F5344CB8AC3E}">
        <p14:creationId xmlns:p14="http://schemas.microsoft.com/office/powerpoint/2010/main" val="670932467"/>
      </p:ext>
    </p:extLst>
  </p:cSld>
  <p:clrMapOvr>
    <a:masterClrMapping/>
  </p:clrMapOvr>
  <p:transition spd="med">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0"/>
            <a:ext cx="914400" cy="6858000"/>
          </a:xfrm>
          <a:prstGeom prst="rect">
            <a:avLst/>
          </a:prstGeom>
          <a:gradFill rotWithShape="1">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en-US" altLang="zh-CN" smtClean="0">
              <a:solidFill>
                <a:srgbClr val="000000"/>
              </a:solidFill>
            </a:endParaRPr>
          </a:p>
        </p:txBody>
      </p:sp>
      <p:grpSp>
        <p:nvGrpSpPr>
          <p:cNvPr id="5" name="Group 3"/>
          <p:cNvGrpSpPr>
            <a:grpSpLocks/>
          </p:cNvGrpSpPr>
          <p:nvPr/>
        </p:nvGrpSpPr>
        <p:grpSpPr bwMode="auto">
          <a:xfrm>
            <a:off x="8626475" y="636588"/>
            <a:ext cx="517525" cy="4392612"/>
            <a:chOff x="5404" y="401"/>
            <a:chExt cx="339" cy="2879"/>
          </a:xfrm>
        </p:grpSpPr>
        <p:sp>
          <p:nvSpPr>
            <p:cNvPr id="6" name="Freeform 4"/>
            <p:cNvSpPr>
              <a:spLocks/>
            </p:cNvSpPr>
            <p:nvPr userDrawn="1"/>
          </p:nvSpPr>
          <p:spPr bwMode="auto">
            <a:xfrm>
              <a:off x="5404" y="401"/>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p:cNvSpPr>
            <p:nvPr userDrawn="1"/>
          </p:nvSpPr>
          <p:spPr bwMode="auto">
            <a:xfrm>
              <a:off x="5404" y="1160"/>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userDrawn="1"/>
          </p:nvSpPr>
          <p:spPr bwMode="auto">
            <a:xfrm>
              <a:off x="5404" y="1919"/>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userDrawn="1"/>
          </p:nvSpPr>
          <p:spPr bwMode="auto">
            <a:xfrm>
              <a:off x="5404" y="2678"/>
              <a:ext cx="339" cy="602"/>
            </a:xfrm>
            <a:custGeom>
              <a:avLst/>
              <a:gdLst>
                <a:gd name="T0" fmla="*/ 2147483647 w 67"/>
                <a:gd name="T1" fmla="*/ 2147483647 h 119"/>
                <a:gd name="T2" fmla="*/ 2147483647 w 67"/>
                <a:gd name="T3" fmla="*/ 2147483647 h 119"/>
                <a:gd name="T4" fmla="*/ 2147483647 w 67"/>
                <a:gd name="T5" fmla="*/ 2147483647 h 119"/>
                <a:gd name="T6" fmla="*/ 2147483647 w 67"/>
                <a:gd name="T7" fmla="*/ 0 h 119"/>
                <a:gd name="T8" fmla="*/ 2147483647 w 67"/>
                <a:gd name="T9" fmla="*/ 0 h 119"/>
                <a:gd name="T10" fmla="*/ 0 w 67"/>
                <a:gd name="T11" fmla="*/ 2147483647 h 119"/>
                <a:gd name="T12" fmla="*/ 2147483647 w 67"/>
                <a:gd name="T13" fmla="*/ 2147483647 h 119"/>
                <a:gd name="T14" fmla="*/ 2147483647 w 67"/>
                <a:gd name="T15" fmla="*/ 2147483647 h 119"/>
                <a:gd name="T16" fmla="*/ 2147483647 w 67"/>
                <a:gd name="T17" fmla="*/ 2147483647 h 119"/>
                <a:gd name="T18" fmla="*/ 2147483647 w 67"/>
                <a:gd name="T19" fmla="*/ 2147483647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19">
                  <a:moveTo>
                    <a:pt x="44" y="76"/>
                  </a:moveTo>
                  <a:lnTo>
                    <a:pt x="44" y="43"/>
                  </a:lnTo>
                  <a:lnTo>
                    <a:pt x="67" y="43"/>
                  </a:lnTo>
                  <a:lnTo>
                    <a:pt x="67" y="0"/>
                  </a:lnTo>
                  <a:cubicBezTo>
                    <a:pt x="65" y="0"/>
                    <a:pt x="63" y="0"/>
                    <a:pt x="62" y="0"/>
                  </a:cubicBezTo>
                  <a:cubicBezTo>
                    <a:pt x="28" y="0"/>
                    <a:pt x="0" y="27"/>
                    <a:pt x="0" y="59"/>
                  </a:cubicBezTo>
                  <a:cubicBezTo>
                    <a:pt x="0" y="92"/>
                    <a:pt x="27" y="119"/>
                    <a:pt x="61" y="119"/>
                  </a:cubicBezTo>
                  <a:cubicBezTo>
                    <a:pt x="63" y="119"/>
                    <a:pt x="65" y="119"/>
                    <a:pt x="67" y="118"/>
                  </a:cubicBezTo>
                  <a:lnTo>
                    <a:pt x="67" y="76"/>
                  </a:lnTo>
                  <a:lnTo>
                    <a:pt x="44" y="7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0" name="Freeform 8"/>
          <p:cNvSpPr>
            <a:spLocks noEditPoints="1"/>
          </p:cNvSpPr>
          <p:nvPr/>
        </p:nvSpPr>
        <p:spPr bwMode="auto">
          <a:xfrm>
            <a:off x="0" y="5387975"/>
            <a:ext cx="1524000" cy="14652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1257" name="Rectangle 9"/>
          <p:cNvSpPr>
            <a:spLocks noGrp="1" noRot="1" noChangeArrowheads="1"/>
          </p:cNvSpPr>
          <p:nvPr>
            <p:ph type="ctrTitle"/>
          </p:nvPr>
        </p:nvSpPr>
        <p:spPr>
          <a:xfrm>
            <a:off x="914400" y="2209800"/>
            <a:ext cx="7772400" cy="1143000"/>
          </a:xfrm>
        </p:spPr>
        <p:txBody>
          <a:bodyPr/>
          <a:lstStyle>
            <a:lvl1pPr>
              <a:defRPr>
                <a:ea typeface="黑体" pitchFamily="49" charset="-122"/>
                <a:cs typeface="宋体" pitchFamily="2" charset="-122"/>
              </a:defRPr>
            </a:lvl1pPr>
          </a:lstStyle>
          <a:p>
            <a:pPr lvl="0"/>
            <a:r>
              <a:rPr lang="zh-CN" altLang="en-US" noProof="0" smtClean="0"/>
              <a:t>单击此处编辑母版标题样式</a:t>
            </a:r>
          </a:p>
        </p:txBody>
      </p:sp>
      <p:sp>
        <p:nvSpPr>
          <p:cNvPr id="181258" name="Rectangle 10"/>
          <p:cNvSpPr>
            <a:spLocks noGrp="1" noRot="1" noChangeArrowheads="1"/>
          </p:cNvSpPr>
          <p:nvPr>
            <p:ph type="subTitle" idx="1"/>
          </p:nvPr>
        </p:nvSpPr>
        <p:spPr>
          <a:xfrm>
            <a:off x="1600200" y="3810000"/>
            <a:ext cx="6400800" cy="1752600"/>
          </a:xfrm>
        </p:spPr>
        <p:txBody>
          <a:bodyPr/>
          <a:lstStyle>
            <a:lvl1pPr marL="0" indent="0" algn="ctr">
              <a:buFont typeface="Wingdings 2" pitchFamily="18" charset="2"/>
              <a:buNone/>
              <a:defRPr b="1"/>
            </a:lvl1pPr>
          </a:lstStyle>
          <a:p>
            <a:pPr lvl="0"/>
            <a:r>
              <a:rPr lang="zh-CN" altLang="en-US" noProof="0" smtClean="0"/>
              <a:t>单击此处编辑母版副标题样式</a:t>
            </a:r>
          </a:p>
        </p:txBody>
      </p:sp>
      <p:sp>
        <p:nvSpPr>
          <p:cNvPr id="11" name="Rectangle 11"/>
          <p:cNvSpPr>
            <a:spLocks noGrp="1" noChangeArrowheads="1"/>
          </p:cNvSpPr>
          <p:nvPr>
            <p:ph type="dt" sz="half" idx="10"/>
          </p:nvPr>
        </p:nvSpPr>
        <p:spPr/>
        <p:txBody>
          <a:bodyPr/>
          <a:lstStyle>
            <a:lvl1pPr>
              <a:defRPr/>
            </a:lvl1pPr>
          </a:lstStyle>
          <a:p>
            <a:pPr>
              <a:defRPr/>
            </a:pPr>
            <a:endParaRPr lang="en-US" altLang="zh-CN"/>
          </a:p>
        </p:txBody>
      </p:sp>
      <p:sp>
        <p:nvSpPr>
          <p:cNvPr id="12" name="Rectangle 12"/>
          <p:cNvSpPr>
            <a:spLocks noGrp="1" noChangeArrowheads="1"/>
          </p:cNvSpPr>
          <p:nvPr>
            <p:ph type="ftr" sz="quarter" idx="11"/>
          </p:nvPr>
        </p:nvSpPr>
        <p:spPr/>
        <p:txBody>
          <a:bodyPr/>
          <a:lstStyle>
            <a:lvl1pPr>
              <a:defRPr/>
            </a:lvl1pPr>
          </a:lstStyle>
          <a:p>
            <a:pPr>
              <a:defRPr/>
            </a:pPr>
            <a:endParaRPr lang="en-US" altLang="zh-CN"/>
          </a:p>
        </p:txBody>
      </p:sp>
      <p:sp>
        <p:nvSpPr>
          <p:cNvPr id="13" name="Rectangle 13"/>
          <p:cNvSpPr>
            <a:spLocks noGrp="1" noChangeArrowheads="1"/>
          </p:cNvSpPr>
          <p:nvPr>
            <p:ph type="sldNum" sz="quarter" idx="12"/>
          </p:nvPr>
        </p:nvSpPr>
        <p:spPr/>
        <p:txBody>
          <a:bodyPr/>
          <a:lstStyle>
            <a:lvl1pPr>
              <a:defRPr/>
            </a:lvl1pPr>
          </a:lstStyle>
          <a:p>
            <a:fld id="{FA243F5C-24C2-4321-A681-2DDD7698098D}" type="slidenum">
              <a:rPr lang="en-US" altLang="zh-CN"/>
              <a:pPr/>
              <a:t>‹#›</a:t>
            </a:fld>
            <a:endParaRPr lang="en-US" altLang="zh-CN"/>
          </a:p>
        </p:txBody>
      </p:sp>
    </p:spTree>
    <p:extLst>
      <p:ext uri="{BB962C8B-B14F-4D97-AF65-F5344CB8AC3E}">
        <p14:creationId xmlns:p14="http://schemas.microsoft.com/office/powerpoint/2010/main" val="8064636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stCondLst>
                                            <p:cond delay="0"/>
                                          </p:stCondLst>
                                        </p:cTn>
                                        <p:tgtEl>
                                          <p:spTgt spid="4"/>
                                        </p:tgtEl>
                                      </p:cBhvr>
                                    </p:animEffect>
                                  </p:childTnLst>
                                </p:cTn>
                              </p:par>
                            </p:childTnLst>
                          </p:cTn>
                        </p:par>
                        <p:par>
                          <p:cTn id="8" fill="hold">
                            <p:stCondLst>
                              <p:cond delay="500"/>
                            </p:stCondLst>
                            <p:childTnLst>
                              <p:par>
                                <p:cTn id="9" presetID="12" presetClass="entr" presetSubtype="4"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slide(fromBottom)">
                                      <p:cBhvr>
                                        <p:cTn id="11" dur="5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
            <p:tnLst>
              <p:par>
                <p:cTn presetID="9"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dissolve">
                      <p:cBhvr>
                        <p:cTn dur="500">
                          <p:stCondLst>
                            <p:cond delay="0"/>
                          </p:stCondLst>
                        </p:cTn>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DB51937A-9265-42D8-B328-74A365062D95}" type="slidenum">
              <a:rPr lang="en-US" altLang="zh-CN"/>
              <a:pPr/>
              <a:t>‹#›</a:t>
            </a:fld>
            <a:endParaRPr lang="en-US" altLang="zh-CN"/>
          </a:p>
        </p:txBody>
      </p:sp>
    </p:spTree>
    <p:extLst>
      <p:ext uri="{BB962C8B-B14F-4D97-AF65-F5344CB8AC3E}">
        <p14:creationId xmlns:p14="http://schemas.microsoft.com/office/powerpoint/2010/main" val="3258462944"/>
      </p:ext>
    </p:extLst>
  </p:cSld>
  <p:clrMapOvr>
    <a:masterClrMapping/>
  </p:clrMapOvr>
  <p:transition spd="med">
    <p:wipe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9FD676D5-8AB0-466C-A1A7-919EF400A95F}" type="slidenum">
              <a:rPr lang="en-US" altLang="zh-CN"/>
              <a:pPr/>
              <a:t>‹#›</a:t>
            </a:fld>
            <a:endParaRPr lang="en-US" altLang="zh-CN"/>
          </a:p>
        </p:txBody>
      </p:sp>
    </p:spTree>
    <p:extLst>
      <p:ext uri="{BB962C8B-B14F-4D97-AF65-F5344CB8AC3E}">
        <p14:creationId xmlns:p14="http://schemas.microsoft.com/office/powerpoint/2010/main" val="1400090667"/>
      </p:ext>
    </p:extLst>
  </p:cSld>
  <p:clrMapOvr>
    <a:masterClrMapping/>
  </p:clrMapOvr>
  <p:transition spd="med">
    <p:wipe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137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C2C9A291-34AC-419B-AC70-2CD08AF3F5D0}" type="slidenum">
              <a:rPr lang="en-US" altLang="zh-CN"/>
              <a:pPr/>
              <a:t>‹#›</a:t>
            </a:fld>
            <a:endParaRPr lang="en-US" altLang="zh-CN"/>
          </a:p>
        </p:txBody>
      </p:sp>
    </p:spTree>
    <p:extLst>
      <p:ext uri="{BB962C8B-B14F-4D97-AF65-F5344CB8AC3E}">
        <p14:creationId xmlns:p14="http://schemas.microsoft.com/office/powerpoint/2010/main" val="3376615322"/>
      </p:ext>
    </p:extLst>
  </p:cSld>
  <p:clrMapOvr>
    <a:masterClrMapping/>
  </p:clrMapOvr>
  <p:transition spd="med">
    <p:wipe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7"/>
          <p:cNvSpPr>
            <a:spLocks noGrp="1" noChangeArrowheads="1"/>
          </p:cNvSpPr>
          <p:nvPr>
            <p:ph type="sldNum" sz="quarter" idx="12"/>
          </p:nvPr>
        </p:nvSpPr>
        <p:spPr>
          <a:ln/>
        </p:spPr>
        <p:txBody>
          <a:bodyPr/>
          <a:lstStyle>
            <a:lvl1pPr>
              <a:defRPr/>
            </a:lvl1pPr>
          </a:lstStyle>
          <a:p>
            <a:fld id="{B0E78A56-906D-4AE8-A78D-745A3BFE913E}" type="slidenum">
              <a:rPr lang="en-US" altLang="zh-CN"/>
              <a:pPr/>
              <a:t>‹#›</a:t>
            </a:fld>
            <a:endParaRPr lang="en-US" altLang="zh-CN"/>
          </a:p>
        </p:txBody>
      </p:sp>
    </p:spTree>
    <p:extLst>
      <p:ext uri="{BB962C8B-B14F-4D97-AF65-F5344CB8AC3E}">
        <p14:creationId xmlns:p14="http://schemas.microsoft.com/office/powerpoint/2010/main" val="2791773753"/>
      </p:ext>
    </p:extLst>
  </p:cSld>
  <p:clrMapOvr>
    <a:masterClrMapping/>
  </p:clrMapOvr>
  <p:transition spd="med">
    <p:wipe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7"/>
          <p:cNvSpPr>
            <a:spLocks noGrp="1" noChangeArrowheads="1"/>
          </p:cNvSpPr>
          <p:nvPr>
            <p:ph type="sldNum" sz="quarter" idx="12"/>
          </p:nvPr>
        </p:nvSpPr>
        <p:spPr>
          <a:ln/>
        </p:spPr>
        <p:txBody>
          <a:bodyPr/>
          <a:lstStyle>
            <a:lvl1pPr>
              <a:defRPr/>
            </a:lvl1pPr>
          </a:lstStyle>
          <a:p>
            <a:fld id="{B9A5BCFC-3D04-4190-B39C-525C293D8266}" type="slidenum">
              <a:rPr lang="en-US" altLang="zh-CN"/>
              <a:pPr/>
              <a:t>‹#›</a:t>
            </a:fld>
            <a:endParaRPr lang="en-US" altLang="zh-CN"/>
          </a:p>
        </p:txBody>
      </p:sp>
    </p:spTree>
    <p:extLst>
      <p:ext uri="{BB962C8B-B14F-4D97-AF65-F5344CB8AC3E}">
        <p14:creationId xmlns:p14="http://schemas.microsoft.com/office/powerpoint/2010/main" val="1755025044"/>
      </p:ext>
    </p:extLst>
  </p:cSld>
  <p:clrMapOvr>
    <a:masterClrMapping/>
  </p:clrMapOvr>
  <p:transition spd="med">
    <p:wipe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862889153"/>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7"/>
          <p:cNvSpPr>
            <a:spLocks noGrp="1" noChangeArrowheads="1"/>
          </p:cNvSpPr>
          <p:nvPr>
            <p:ph type="sldNum" sz="quarter" idx="12"/>
          </p:nvPr>
        </p:nvSpPr>
        <p:spPr>
          <a:ln/>
        </p:spPr>
        <p:txBody>
          <a:bodyPr/>
          <a:lstStyle>
            <a:lvl1pPr>
              <a:defRPr/>
            </a:lvl1pPr>
          </a:lstStyle>
          <a:p>
            <a:fld id="{2621042D-9785-45C9-ACD3-4DB3BD9EF868}" type="slidenum">
              <a:rPr lang="en-US" altLang="zh-CN"/>
              <a:pPr/>
              <a:t>‹#›</a:t>
            </a:fld>
            <a:endParaRPr lang="en-US" altLang="zh-CN"/>
          </a:p>
        </p:txBody>
      </p:sp>
    </p:spTree>
    <p:extLst>
      <p:ext uri="{BB962C8B-B14F-4D97-AF65-F5344CB8AC3E}">
        <p14:creationId xmlns:p14="http://schemas.microsoft.com/office/powerpoint/2010/main" val="274395217"/>
      </p:ext>
    </p:extLst>
  </p:cSld>
  <p:clrMapOvr>
    <a:masterClrMapping/>
  </p:clrMapOvr>
  <p:transition spd="med">
    <p:wipe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7306A28E-ED34-443E-90D2-9EB92A3316E7}" type="slidenum">
              <a:rPr lang="en-US" altLang="zh-CN"/>
              <a:pPr/>
              <a:t>‹#›</a:t>
            </a:fld>
            <a:endParaRPr lang="en-US" altLang="zh-CN"/>
          </a:p>
        </p:txBody>
      </p:sp>
    </p:spTree>
    <p:extLst>
      <p:ext uri="{BB962C8B-B14F-4D97-AF65-F5344CB8AC3E}">
        <p14:creationId xmlns:p14="http://schemas.microsoft.com/office/powerpoint/2010/main" val="3347332942"/>
      </p:ext>
    </p:extLst>
  </p:cSld>
  <p:clrMapOvr>
    <a:masterClrMapping/>
  </p:clrMapOvr>
  <p:transition spd="med">
    <p:wipe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D4CAEC0E-5F40-4FEA-9692-05B8D1454EF3}" type="slidenum">
              <a:rPr lang="en-US" altLang="zh-CN"/>
              <a:pPr/>
              <a:t>‹#›</a:t>
            </a:fld>
            <a:endParaRPr lang="en-US" altLang="zh-CN"/>
          </a:p>
        </p:txBody>
      </p:sp>
    </p:spTree>
    <p:extLst>
      <p:ext uri="{BB962C8B-B14F-4D97-AF65-F5344CB8AC3E}">
        <p14:creationId xmlns:p14="http://schemas.microsoft.com/office/powerpoint/2010/main" val="1912564444"/>
      </p:ext>
    </p:extLst>
  </p:cSld>
  <p:clrMapOvr>
    <a:masterClrMapping/>
  </p:clrMapOvr>
  <p:transition spd="med">
    <p:wipe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AF9EA0F7-727D-4340-8019-C09842CF22BE}" type="slidenum">
              <a:rPr lang="en-US" altLang="zh-CN"/>
              <a:pPr/>
              <a:t>‹#›</a:t>
            </a:fld>
            <a:endParaRPr lang="en-US" altLang="zh-CN"/>
          </a:p>
        </p:txBody>
      </p:sp>
    </p:spTree>
    <p:extLst>
      <p:ext uri="{BB962C8B-B14F-4D97-AF65-F5344CB8AC3E}">
        <p14:creationId xmlns:p14="http://schemas.microsoft.com/office/powerpoint/2010/main" val="2681189429"/>
      </p:ext>
    </p:extLst>
  </p:cSld>
  <p:clrMapOvr>
    <a:masterClrMapping/>
  </p:clrMapOvr>
  <p:transition spd="med">
    <p:wipe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228600"/>
            <a:ext cx="6256338"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7"/>
          <p:cNvSpPr>
            <a:spLocks noGrp="1" noChangeArrowheads="1"/>
          </p:cNvSpPr>
          <p:nvPr>
            <p:ph type="sldNum" sz="quarter" idx="12"/>
          </p:nvPr>
        </p:nvSpPr>
        <p:spPr>
          <a:ln/>
        </p:spPr>
        <p:txBody>
          <a:bodyPr/>
          <a:lstStyle>
            <a:lvl1pPr>
              <a:defRPr/>
            </a:lvl1pPr>
          </a:lstStyle>
          <a:p>
            <a:fld id="{DA3453C5-174D-4FF6-AC6B-1D771AAD4B05}" type="slidenum">
              <a:rPr lang="en-US" altLang="zh-CN"/>
              <a:pPr/>
              <a:t>‹#›</a:t>
            </a:fld>
            <a:endParaRPr lang="en-US" altLang="zh-CN"/>
          </a:p>
        </p:txBody>
      </p:sp>
    </p:spTree>
    <p:extLst>
      <p:ext uri="{BB962C8B-B14F-4D97-AF65-F5344CB8AC3E}">
        <p14:creationId xmlns:p14="http://schemas.microsoft.com/office/powerpoint/2010/main" val="1921897184"/>
      </p:ext>
    </p:extLst>
  </p:cSld>
  <p:clrMapOvr>
    <a:masterClrMapping/>
  </p:clrMapOvr>
  <p:transition spd="med">
    <p:wipe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600200"/>
            <a:ext cx="854075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4800" y="3925888"/>
            <a:ext cx="854075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7"/>
          <p:cNvSpPr>
            <a:spLocks noGrp="1" noChangeArrowheads="1"/>
          </p:cNvSpPr>
          <p:nvPr>
            <p:ph type="sldNum" sz="quarter" idx="12"/>
          </p:nvPr>
        </p:nvSpPr>
        <p:spPr>
          <a:ln/>
        </p:spPr>
        <p:txBody>
          <a:bodyPr/>
          <a:lstStyle>
            <a:lvl1pPr>
              <a:defRPr/>
            </a:lvl1pPr>
          </a:lstStyle>
          <a:p>
            <a:fld id="{51495A7C-66FA-4A90-B630-E61F382FE870}" type="slidenum">
              <a:rPr lang="en-US" altLang="zh-CN"/>
              <a:pPr/>
              <a:t>‹#›</a:t>
            </a:fld>
            <a:endParaRPr lang="en-US" altLang="zh-CN"/>
          </a:p>
        </p:txBody>
      </p:sp>
    </p:spTree>
    <p:extLst>
      <p:ext uri="{BB962C8B-B14F-4D97-AF65-F5344CB8AC3E}">
        <p14:creationId xmlns:p14="http://schemas.microsoft.com/office/powerpoint/2010/main" val="2225443524"/>
      </p:ext>
    </p:extLst>
  </p:cSld>
  <p:clrMapOvr>
    <a:masterClrMapping/>
  </p:clrMapOvr>
  <p:transition spd="med">
    <p:wipe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763000" cy="5943600"/>
            <a:chOff x="0" y="0"/>
            <a:chExt cx="5520" cy="3744"/>
          </a:xfrm>
        </p:grpSpPr>
        <p:sp>
          <p:nvSpPr>
            <p:cNvPr id="5" name="Rectangle 3"/>
            <p:cNvSpPr>
              <a:spLocks noChangeArrowheads="1"/>
            </p:cNvSpPr>
            <p:nvPr/>
          </p:nvSpPr>
          <p:spPr bwMode="auto">
            <a:xfrm>
              <a:off x="0" y="0"/>
              <a:ext cx="110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grpSp>
          <p:nvGrpSpPr>
            <p:cNvPr id="6" name="Group 4"/>
            <p:cNvGrpSpPr>
              <a:grpSpLocks/>
            </p:cNvGrpSpPr>
            <p:nvPr userDrawn="1"/>
          </p:nvGrpSpPr>
          <p:grpSpPr bwMode="auto">
            <a:xfrm>
              <a:off x="0" y="2208"/>
              <a:ext cx="5520" cy="1536"/>
              <a:chOff x="0" y="2208"/>
              <a:chExt cx="5520" cy="1536"/>
            </a:xfrm>
          </p:grpSpPr>
          <p:sp>
            <p:nvSpPr>
              <p:cNvPr id="10" name="Rectangle 5"/>
              <p:cNvSpPr>
                <a:spLocks noChangeArrowheads="1"/>
              </p:cNvSpPr>
              <p:nvPr/>
            </p:nvSpPr>
            <p:spPr bwMode="ltGray">
              <a:xfrm>
                <a:off x="624" y="2208"/>
                <a:ext cx="4896" cy="153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1" name="Rectangle 6"/>
              <p:cNvSpPr>
                <a:spLocks noChangeArrowheads="1"/>
              </p:cNvSpPr>
              <p:nvPr/>
            </p:nvSpPr>
            <p:spPr bwMode="white">
              <a:xfrm>
                <a:off x="654" y="2352"/>
                <a:ext cx="4818" cy="1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2" name="Line 7"/>
              <p:cNvSpPr>
                <a:spLocks noChangeShapeType="1"/>
              </p:cNvSpPr>
              <p:nvPr/>
            </p:nvSpPr>
            <p:spPr bwMode="auto">
              <a:xfrm>
                <a:off x="0" y="3072"/>
                <a:ext cx="6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8"/>
            <p:cNvGrpSpPr>
              <a:grpSpLocks/>
            </p:cNvGrpSpPr>
            <p:nvPr userDrawn="1"/>
          </p:nvGrpSpPr>
          <p:grpSpPr bwMode="auto">
            <a:xfrm>
              <a:off x="400" y="336"/>
              <a:ext cx="5088" cy="192"/>
              <a:chOff x="400" y="336"/>
              <a:chExt cx="5088" cy="192"/>
            </a:xfrm>
          </p:grpSpPr>
          <p:sp>
            <p:nvSpPr>
              <p:cNvPr id="8" name="Rectangle 9"/>
              <p:cNvSpPr>
                <a:spLocks noChangeArrowheads="1"/>
              </p:cNvSpPr>
              <p:nvPr/>
            </p:nvSpPr>
            <p:spPr bwMode="auto">
              <a:xfrm>
                <a:off x="3952" y="336"/>
                <a:ext cx="1536"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9" name="Line 10"/>
              <p:cNvSpPr>
                <a:spLocks noChangeShapeType="1"/>
              </p:cNvSpPr>
              <p:nvPr/>
            </p:nvSpPr>
            <p:spPr bwMode="auto">
              <a:xfrm>
                <a:off x="400" y="432"/>
                <a:ext cx="5088"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3259" name="Rectangle 11"/>
          <p:cNvSpPr>
            <a:spLocks noGrp="1" noChangeArrowheads="1"/>
          </p:cNvSpPr>
          <p:nvPr>
            <p:ph type="ctrTitle"/>
          </p:nvPr>
        </p:nvSpPr>
        <p:spPr>
          <a:xfrm>
            <a:off x="2057400" y="1143000"/>
            <a:ext cx="6629400" cy="2209800"/>
          </a:xfrm>
        </p:spPr>
        <p:txBody>
          <a:bodyPr/>
          <a:lstStyle>
            <a:lvl1pPr>
              <a:defRPr sz="4800"/>
            </a:lvl1pPr>
          </a:lstStyle>
          <a:p>
            <a:pPr lvl="0"/>
            <a:r>
              <a:rPr lang="en-US" altLang="zh-CN" noProof="0" smtClean="0"/>
              <a:t>Click to edit Master title style</a:t>
            </a:r>
          </a:p>
        </p:txBody>
      </p:sp>
      <p:sp>
        <p:nvSpPr>
          <p:cNvPr id="1333260" name="Rectangle 12"/>
          <p:cNvSpPr>
            <a:spLocks noGrp="1" noChangeArrowheads="1"/>
          </p:cNvSpPr>
          <p:nvPr>
            <p:ph type="subTitle" idx="1"/>
          </p:nvPr>
        </p:nvSpPr>
        <p:spPr>
          <a:xfrm>
            <a:off x="1371600" y="3962400"/>
            <a:ext cx="6858000" cy="1600200"/>
          </a:xfrm>
        </p:spPr>
        <p:txBody>
          <a:bodyPr anchor="ctr"/>
          <a:lstStyle>
            <a:lvl1pPr marL="0" indent="0" algn="ctr">
              <a:buFont typeface="Wingdings" pitchFamily="2" charset="2"/>
              <a:buNone/>
              <a:defRPr/>
            </a:lvl1pPr>
          </a:lstStyle>
          <a:p>
            <a:pPr lvl="0"/>
            <a:r>
              <a:rPr lang="en-US" altLang="zh-CN" noProof="0" smtClean="0"/>
              <a:t>Click to edit Master subtitle style</a:t>
            </a:r>
          </a:p>
        </p:txBody>
      </p:sp>
      <p:sp>
        <p:nvSpPr>
          <p:cNvPr id="13" name="Rectangle 13"/>
          <p:cNvSpPr>
            <a:spLocks noGrp="1" noChangeArrowheads="1"/>
          </p:cNvSpPr>
          <p:nvPr>
            <p:ph type="dt" sz="half" idx="10"/>
          </p:nvPr>
        </p:nvSpPr>
        <p:spPr>
          <a:xfrm>
            <a:off x="912813" y="6251575"/>
            <a:ext cx="1905000" cy="457200"/>
          </a:xfrm>
        </p:spPr>
        <p:txBody>
          <a:bodyPr/>
          <a:lstStyle>
            <a:lvl1pPr>
              <a:defRPr/>
            </a:lvl1pPr>
          </a:lstStyle>
          <a:p>
            <a:pPr>
              <a:defRPr/>
            </a:pPr>
            <a:endParaRPr lang="en-US" altLang="zh-CN"/>
          </a:p>
        </p:txBody>
      </p:sp>
      <p:sp>
        <p:nvSpPr>
          <p:cNvPr id="14" name="Rectangle 14"/>
          <p:cNvSpPr>
            <a:spLocks noGrp="1" noChangeArrowheads="1"/>
          </p:cNvSpPr>
          <p:nvPr>
            <p:ph type="ftr" sz="quarter" idx="11"/>
          </p:nvPr>
        </p:nvSpPr>
        <p:spPr>
          <a:xfrm>
            <a:off x="3354388" y="6248400"/>
            <a:ext cx="2895600" cy="457200"/>
          </a:xfrm>
        </p:spPr>
        <p:txBody>
          <a:bodyPr/>
          <a:lstStyle>
            <a:lvl1pPr>
              <a:defRPr/>
            </a:lvl1pPr>
          </a:lstStyle>
          <a:p>
            <a:pPr>
              <a:defRPr/>
            </a:pPr>
            <a:endParaRPr lang="en-US" altLang="zh-CN"/>
          </a:p>
        </p:txBody>
      </p:sp>
      <p:sp>
        <p:nvSpPr>
          <p:cNvPr id="15" name="Rectangle 15"/>
          <p:cNvSpPr>
            <a:spLocks noGrp="1" noChangeArrowheads="1"/>
          </p:cNvSpPr>
          <p:nvPr>
            <p:ph type="sldNum" sz="quarter" idx="12"/>
          </p:nvPr>
        </p:nvSpPr>
        <p:spPr/>
        <p:txBody>
          <a:bodyPr/>
          <a:lstStyle>
            <a:lvl1pPr>
              <a:defRPr/>
            </a:lvl1pPr>
          </a:lstStyle>
          <a:p>
            <a:fld id="{6E3514F6-CCD5-44AC-A50B-30370BF24C11}" type="slidenum">
              <a:rPr lang="zh-CN" altLang="en-US"/>
              <a:pPr/>
              <a:t>‹#›</a:t>
            </a:fld>
            <a:endParaRPr lang="en-US" altLang="zh-CN"/>
          </a:p>
        </p:txBody>
      </p:sp>
    </p:spTree>
    <p:extLst>
      <p:ext uri="{BB962C8B-B14F-4D97-AF65-F5344CB8AC3E}">
        <p14:creationId xmlns:p14="http://schemas.microsoft.com/office/powerpoint/2010/main" val="25087390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22B891A6-6444-4FD1-B9E1-1AE632ED69AB}" type="slidenum">
              <a:rPr lang="zh-CN" altLang="en-US"/>
              <a:pPr/>
              <a:t>‹#›</a:t>
            </a:fld>
            <a:endParaRPr lang="en-US" altLang="zh-CN"/>
          </a:p>
        </p:txBody>
      </p:sp>
    </p:spTree>
    <p:extLst>
      <p:ext uri="{BB962C8B-B14F-4D97-AF65-F5344CB8AC3E}">
        <p14:creationId xmlns:p14="http://schemas.microsoft.com/office/powerpoint/2010/main" val="1117149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4B8B14B4-77CE-4A2C-B890-C52B7C670E52}" type="slidenum">
              <a:rPr lang="zh-CN" altLang="en-US"/>
              <a:pPr/>
              <a:t>‹#›</a:t>
            </a:fld>
            <a:endParaRPr lang="en-US" altLang="zh-CN"/>
          </a:p>
        </p:txBody>
      </p:sp>
    </p:spTree>
    <p:extLst>
      <p:ext uri="{BB962C8B-B14F-4D97-AF65-F5344CB8AC3E}">
        <p14:creationId xmlns:p14="http://schemas.microsoft.com/office/powerpoint/2010/main" val="1499499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768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B169F998-809E-4EDB-9042-097550A08D7C}" type="slidenum">
              <a:rPr lang="zh-CN" altLang="en-US"/>
              <a:pPr/>
              <a:t>‹#›</a:t>
            </a:fld>
            <a:endParaRPr lang="en-US" altLang="zh-CN"/>
          </a:p>
        </p:txBody>
      </p:sp>
    </p:spTree>
    <p:extLst>
      <p:ext uri="{BB962C8B-B14F-4D97-AF65-F5344CB8AC3E}">
        <p14:creationId xmlns:p14="http://schemas.microsoft.com/office/powerpoint/2010/main" val="348342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916113"/>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70425" y="1916113"/>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2196408"/>
      </p:ext>
    </p:extLst>
  </p:cSld>
  <p:clrMapOvr>
    <a:masterClrMapping/>
  </p:clrMapOvr>
  <p:transition>
    <p:zo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a:ln/>
        </p:spPr>
        <p:txBody>
          <a:bodyPr/>
          <a:lstStyle>
            <a:lvl1pPr>
              <a:defRPr/>
            </a:lvl1pPr>
          </a:lstStyle>
          <a:p>
            <a:fld id="{7E1690AB-E69B-480D-86C6-E8E6B4C7A6FF}" type="slidenum">
              <a:rPr lang="zh-CN" altLang="en-US"/>
              <a:pPr/>
              <a:t>‹#›</a:t>
            </a:fld>
            <a:endParaRPr lang="en-US" altLang="zh-CN"/>
          </a:p>
        </p:txBody>
      </p:sp>
    </p:spTree>
    <p:extLst>
      <p:ext uri="{BB962C8B-B14F-4D97-AF65-F5344CB8AC3E}">
        <p14:creationId xmlns:p14="http://schemas.microsoft.com/office/powerpoint/2010/main" val="4190455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a:ln/>
        </p:spPr>
        <p:txBody>
          <a:bodyPr/>
          <a:lstStyle>
            <a:lvl1pPr>
              <a:defRPr/>
            </a:lvl1pPr>
          </a:lstStyle>
          <a:p>
            <a:fld id="{F0976A2A-4034-4524-9533-F8EE7287C377}" type="slidenum">
              <a:rPr lang="zh-CN" altLang="en-US"/>
              <a:pPr/>
              <a:t>‹#›</a:t>
            </a:fld>
            <a:endParaRPr lang="en-US" altLang="zh-CN"/>
          </a:p>
        </p:txBody>
      </p:sp>
    </p:spTree>
    <p:extLst>
      <p:ext uri="{BB962C8B-B14F-4D97-AF65-F5344CB8AC3E}">
        <p14:creationId xmlns:p14="http://schemas.microsoft.com/office/powerpoint/2010/main" val="36870149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a:ln/>
        </p:spPr>
        <p:txBody>
          <a:bodyPr/>
          <a:lstStyle>
            <a:lvl1pPr>
              <a:defRPr/>
            </a:lvl1pPr>
          </a:lstStyle>
          <a:p>
            <a:fld id="{5D4098C2-29A6-4AB4-9B21-6DBE900AF2E9}" type="slidenum">
              <a:rPr lang="zh-CN" altLang="en-US"/>
              <a:pPr/>
              <a:t>‹#›</a:t>
            </a:fld>
            <a:endParaRPr lang="en-US" altLang="zh-CN"/>
          </a:p>
        </p:txBody>
      </p:sp>
    </p:spTree>
    <p:extLst>
      <p:ext uri="{BB962C8B-B14F-4D97-AF65-F5344CB8AC3E}">
        <p14:creationId xmlns:p14="http://schemas.microsoft.com/office/powerpoint/2010/main" val="293651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8EDEF09A-70CC-4069-BD2C-E331911CED55}" type="slidenum">
              <a:rPr lang="zh-CN" altLang="en-US"/>
              <a:pPr/>
              <a:t>‹#›</a:t>
            </a:fld>
            <a:endParaRPr lang="en-US" altLang="zh-CN"/>
          </a:p>
        </p:txBody>
      </p:sp>
    </p:spTree>
    <p:extLst>
      <p:ext uri="{BB962C8B-B14F-4D97-AF65-F5344CB8AC3E}">
        <p14:creationId xmlns:p14="http://schemas.microsoft.com/office/powerpoint/2010/main" val="1143036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486921BB-780D-4785-8C02-7D8737AB176B}" type="slidenum">
              <a:rPr lang="zh-CN" altLang="en-US"/>
              <a:pPr/>
              <a:t>‹#›</a:t>
            </a:fld>
            <a:endParaRPr lang="en-US" altLang="zh-CN"/>
          </a:p>
        </p:txBody>
      </p:sp>
    </p:spTree>
    <p:extLst>
      <p:ext uri="{BB962C8B-B14F-4D97-AF65-F5344CB8AC3E}">
        <p14:creationId xmlns:p14="http://schemas.microsoft.com/office/powerpoint/2010/main" val="27732617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917445D5-238A-43EF-9FD2-FD55870EE54B}" type="slidenum">
              <a:rPr lang="zh-CN" altLang="en-US"/>
              <a:pPr/>
              <a:t>‹#›</a:t>
            </a:fld>
            <a:endParaRPr lang="en-US" altLang="zh-CN"/>
          </a:p>
        </p:txBody>
      </p:sp>
    </p:spTree>
    <p:extLst>
      <p:ext uri="{BB962C8B-B14F-4D97-AF65-F5344CB8AC3E}">
        <p14:creationId xmlns:p14="http://schemas.microsoft.com/office/powerpoint/2010/main" val="3083392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7813"/>
            <a:ext cx="19431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277813"/>
            <a:ext cx="56769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A35C7E23-B97F-4B2E-905C-A832194D557F}" type="slidenum">
              <a:rPr lang="zh-CN" altLang="en-US"/>
              <a:pPr/>
              <a:t>‹#›</a:t>
            </a:fld>
            <a:endParaRPr lang="en-US" altLang="zh-CN"/>
          </a:p>
        </p:txBody>
      </p:sp>
    </p:spTree>
    <p:extLst>
      <p:ext uri="{BB962C8B-B14F-4D97-AF65-F5344CB8AC3E}">
        <p14:creationId xmlns:p14="http://schemas.microsoft.com/office/powerpoint/2010/main" val="215443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82892497"/>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15780203"/>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719706"/>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718535860"/>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08684839"/>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CC"/>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3">
            <a:lum bright="-12000" contrast="14000"/>
            <a:extLst>
              <a:ext uri="{28A0092B-C50C-407E-A947-70E740481C1C}">
                <a14:useLocalDpi xmlns:a14="http://schemas.microsoft.com/office/drawing/2010/main" val="0"/>
              </a:ext>
            </a:extLst>
          </a:blip>
          <a:srcRect l="15094" t="15881" r="19261" b="18506"/>
          <a:stretch>
            <a:fillRect/>
          </a:stretch>
        </p:blipFill>
        <p:spPr bwMode="auto">
          <a:xfrm>
            <a:off x="-1588" y="404813"/>
            <a:ext cx="9147176"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3"/>
          <p:cNvSpPr>
            <a:spLocks noGrp="1" noRot="1" noChangeArrowheads="1"/>
          </p:cNvSpPr>
          <p:nvPr>
            <p:ph type="title"/>
          </p:nvPr>
        </p:nvSpPr>
        <p:spPr bwMode="auto">
          <a:xfrm>
            <a:off x="323850" y="69215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Rot="1" noChangeArrowheads="1"/>
          </p:cNvSpPr>
          <p:nvPr>
            <p:ph type="body" idx="1"/>
          </p:nvPr>
        </p:nvSpPr>
        <p:spPr bwMode="auto">
          <a:xfrm>
            <a:off x="323850" y="1916113"/>
            <a:ext cx="8540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9" name="Picture 5"/>
          <p:cNvPicPr>
            <a:picLocks noChangeAspect="1" noChangeArrowheads="1"/>
          </p:cNvPicPr>
          <p:nvPr userDrawn="1"/>
        </p:nvPicPr>
        <p:blipFill>
          <a:blip r:embed="rId14">
            <a:lum bright="-48000" contrast="-70000"/>
            <a:extLst>
              <a:ext uri="{28A0092B-C50C-407E-A947-70E740481C1C}">
                <a14:useLocalDpi xmlns:a14="http://schemas.microsoft.com/office/drawing/2010/main" val="0"/>
              </a:ext>
            </a:extLst>
          </a:blip>
          <a:srcRect l="19196" t="96075" r="14360"/>
          <a:stretch>
            <a:fillRect/>
          </a:stretch>
        </p:blipFill>
        <p:spPr bwMode="auto">
          <a:xfrm>
            <a:off x="0" y="6569075"/>
            <a:ext cx="91440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Line 6"/>
          <p:cNvSpPr>
            <a:spLocks noChangeShapeType="1"/>
          </p:cNvSpPr>
          <p:nvPr userDrawn="1"/>
        </p:nvSpPr>
        <p:spPr bwMode="auto">
          <a:xfrm>
            <a:off x="0" y="6858000"/>
            <a:ext cx="9144000" cy="0"/>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1" name="Line 7"/>
          <p:cNvSpPr>
            <a:spLocks noChangeShapeType="1"/>
          </p:cNvSpPr>
          <p:nvPr userDrawn="1"/>
        </p:nvSpPr>
        <p:spPr bwMode="auto">
          <a:xfrm>
            <a:off x="0" y="0"/>
            <a:ext cx="9144000" cy="0"/>
          </a:xfrm>
          <a:prstGeom prst="line">
            <a:avLst/>
          </a:prstGeom>
          <a:noFill/>
          <a:ln w="57150" cmpd="thinThick">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0" y="6851650"/>
            <a:ext cx="9144000" cy="6350"/>
          </a:xfrm>
          <a:prstGeom prst="line">
            <a:avLst/>
          </a:prstGeom>
          <a:noFill/>
          <a:ln w="57150" cmpd="thinThick">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3" name="Line 9"/>
          <p:cNvSpPr>
            <a:spLocks noChangeShapeType="1"/>
          </p:cNvSpPr>
          <p:nvPr userDrawn="1"/>
        </p:nvSpPr>
        <p:spPr bwMode="auto">
          <a:xfrm>
            <a:off x="0" y="368300"/>
            <a:ext cx="9180513" cy="0"/>
          </a:xfrm>
          <a:prstGeom prst="line">
            <a:avLst/>
          </a:prstGeom>
          <a:noFill/>
          <a:ln w="38100">
            <a:solidFill>
              <a:srgbClr val="FFCC00">
                <a:alpha val="7215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 name="Line 10"/>
          <p:cNvSpPr>
            <a:spLocks noChangeShapeType="1"/>
          </p:cNvSpPr>
          <p:nvPr userDrawn="1"/>
        </p:nvSpPr>
        <p:spPr bwMode="auto">
          <a:xfrm>
            <a:off x="0" y="6550025"/>
            <a:ext cx="9144000" cy="0"/>
          </a:xfrm>
          <a:prstGeom prst="line">
            <a:avLst/>
          </a:prstGeom>
          <a:noFill/>
          <a:ln w="38100">
            <a:solidFill>
              <a:srgbClr val="FFCC00">
                <a:alpha val="7215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6" name="Picture 12" descr="北京邮电大学出版社标识1"/>
          <p:cNvPicPr>
            <a:picLocks noChangeAspect="1" noChangeArrowheads="1"/>
          </p:cNvPicPr>
          <p:nvPr userDrawn="1"/>
        </p:nvPicPr>
        <p:blipFill>
          <a:blip r:embed="rId15">
            <a:extLst>
              <a:ext uri="{28A0092B-C50C-407E-A947-70E740481C1C}">
                <a14:useLocalDpi xmlns:a14="http://schemas.microsoft.com/office/drawing/2010/main" val="0"/>
              </a:ext>
            </a:extLst>
          </a:blip>
          <a:srcRect r="91969"/>
          <a:stretch>
            <a:fillRect/>
          </a:stretch>
        </p:blipFill>
        <p:spPr bwMode="auto">
          <a:xfrm>
            <a:off x="0" y="0"/>
            <a:ext cx="9144000" cy="333375"/>
          </a:xfrm>
          <a:prstGeom prst="rect">
            <a:avLst/>
          </a:prstGeom>
          <a:noFill/>
          <a:ln>
            <a:noFill/>
          </a:ln>
          <a:effectLst/>
          <a:extLst>
            <a:ext uri="{909E8E84-426E-40DD-AFC4-6F175D3DCCD1}">
              <a14:hiddenFill xmlns:a14="http://schemas.microsoft.com/office/drawing/2010/main">
                <a:solidFill>
                  <a:srgbClr val="2847E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8" name="Rectangle 15"/>
          <p:cNvSpPr>
            <a:spLocks noChangeArrowheads="1"/>
          </p:cNvSpPr>
          <p:nvPr userDrawn="1"/>
        </p:nvSpPr>
        <p:spPr bwMode="auto">
          <a:xfrm>
            <a:off x="0" y="296863"/>
            <a:ext cx="1908175" cy="36512"/>
          </a:xfrm>
          <a:prstGeom prst="rect">
            <a:avLst/>
          </a:prstGeom>
          <a:gradFill rotWithShape="1">
            <a:gsLst>
              <a:gs pos="0">
                <a:srgbClr val="C3EBFF">
                  <a:alpha val="82001"/>
                </a:srgbClr>
              </a:gs>
              <a:gs pos="100000">
                <a:srgbClr val="66CCFF">
                  <a:alpha val="17998"/>
                </a:srgbClr>
              </a:gs>
            </a:gsLst>
            <a:path path="shape">
              <a:fillToRect l="50000" t="50000" r="50000" b="50000"/>
            </a:path>
          </a:gradFill>
          <a:ln>
            <a:noFill/>
          </a:ln>
          <a:effectLst/>
          <a:extLs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9" name="Text Box 16"/>
          <p:cNvSpPr txBox="1">
            <a:spLocks noChangeArrowheads="1"/>
          </p:cNvSpPr>
          <p:nvPr userDrawn="1"/>
        </p:nvSpPr>
        <p:spPr bwMode="auto">
          <a:xfrm>
            <a:off x="5410200" y="0"/>
            <a:ext cx="471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2000" b="1" smtClean="0">
                <a:solidFill>
                  <a:srgbClr val="FFFF00"/>
                </a:solidFill>
                <a:ea typeface="隶书" pitchFamily="49" charset="-122"/>
              </a:rPr>
              <a:t>《</a:t>
            </a:r>
            <a:r>
              <a:rPr lang="zh-CN" altLang="en-US" sz="2000" b="1" smtClean="0">
                <a:solidFill>
                  <a:srgbClr val="FFFF00"/>
                </a:solidFill>
                <a:ea typeface="隶书" pitchFamily="49" charset="-122"/>
              </a:rPr>
              <a:t>软件测试与质量保证</a:t>
            </a:r>
            <a:r>
              <a:rPr lang="en-US" altLang="zh-CN" sz="2000" b="1" smtClean="0">
                <a:solidFill>
                  <a:srgbClr val="FFFF00"/>
                </a:solidFill>
                <a:ea typeface="隶书" pitchFamily="49" charset="-122"/>
              </a:rPr>
              <a:t>》</a:t>
            </a:r>
            <a:r>
              <a:rPr lang="zh-CN" altLang="en-US" sz="2000" b="1" smtClean="0">
                <a:solidFill>
                  <a:srgbClr val="FFFF00"/>
                </a:solidFill>
                <a:ea typeface="隶书" pitchFamily="49" charset="-122"/>
              </a:rPr>
              <a:t>课件</a:t>
            </a:r>
          </a:p>
        </p:txBody>
      </p:sp>
      <p:sp>
        <p:nvSpPr>
          <p:cNvPr id="16" name="矩形 15"/>
          <p:cNvSpPr/>
          <p:nvPr userDrawn="1"/>
        </p:nvSpPr>
        <p:spPr>
          <a:xfrm>
            <a:off x="7164288" y="6531844"/>
            <a:ext cx="2160241" cy="307777"/>
          </a:xfrm>
          <a:prstGeom prst="rect">
            <a:avLst/>
          </a:prstGeom>
          <a:noFill/>
        </p:spPr>
        <p:txBody>
          <a:bodyPr wrap="square" lIns="91440" tIns="45720" rIns="91440" bIns="45720">
            <a:spAutoFit/>
          </a:bodyPr>
          <a:lstStyle/>
          <a:p>
            <a:pPr algn="ctr">
              <a:buNone/>
            </a:pPr>
            <a:r>
              <a:rPr lang="zh-CN" altLang="en-US" sz="1400" b="1" cap="none" spc="0" dirty="0" smtClean="0">
                <a:ln w="0"/>
                <a:solidFill>
                  <a:srgbClr val="FFFF00"/>
                </a:solidFill>
                <a:effectLst>
                  <a:outerShdw blurRad="38100" dist="19050" dir="2700000" algn="tl" rotWithShape="0">
                    <a:schemeClr val="dk1">
                      <a:alpha val="40000"/>
                    </a:schemeClr>
                  </a:outerShdw>
                </a:effectLst>
              </a:rPr>
              <a:t>哈尔滨信息工程学院</a:t>
            </a:r>
            <a:endParaRPr lang="zh-CN" altLang="en-US" sz="1400" b="1" cap="none" spc="0" dirty="0">
              <a:ln w="0"/>
              <a:solidFill>
                <a:srgbClr val="FFFF00"/>
              </a:solidFill>
              <a:effectLst>
                <a:outerShdw blurRad="38100" dist="19050" dir="2700000" algn="tl" rotWithShape="0">
                  <a:schemeClr val="dk1">
                    <a:alpha val="40000"/>
                  </a:schemeClr>
                </a:outerShdw>
              </a:effectLst>
            </a:endParaRPr>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sz="3600" b="1">
          <a:solidFill>
            <a:srgbClr val="FFFF66"/>
          </a:solidFill>
          <a:latin typeface="+mj-lt"/>
          <a:ea typeface="+mj-ea"/>
          <a:cs typeface="+mj-cs"/>
        </a:defRPr>
      </a:lvl1pPr>
      <a:lvl2pPr algn="ctr" rtl="0" eaLnBrk="0" fontAlgn="base" hangingPunct="0">
        <a:spcBef>
          <a:spcPct val="0"/>
        </a:spcBef>
        <a:spcAft>
          <a:spcPct val="0"/>
        </a:spcAft>
        <a:defRPr sz="3600" b="1">
          <a:solidFill>
            <a:srgbClr val="FFFF66"/>
          </a:solidFill>
          <a:latin typeface="Arial" charset="0"/>
          <a:ea typeface="宋体" pitchFamily="2" charset="-122"/>
        </a:defRPr>
      </a:lvl2pPr>
      <a:lvl3pPr algn="ctr" rtl="0" eaLnBrk="0" fontAlgn="base" hangingPunct="0">
        <a:spcBef>
          <a:spcPct val="0"/>
        </a:spcBef>
        <a:spcAft>
          <a:spcPct val="0"/>
        </a:spcAft>
        <a:defRPr sz="3600" b="1">
          <a:solidFill>
            <a:srgbClr val="FFFF66"/>
          </a:solidFill>
          <a:latin typeface="Arial" charset="0"/>
          <a:ea typeface="宋体" pitchFamily="2" charset="-122"/>
        </a:defRPr>
      </a:lvl3pPr>
      <a:lvl4pPr algn="ctr" rtl="0" eaLnBrk="0" fontAlgn="base" hangingPunct="0">
        <a:spcBef>
          <a:spcPct val="0"/>
        </a:spcBef>
        <a:spcAft>
          <a:spcPct val="0"/>
        </a:spcAft>
        <a:defRPr sz="3600" b="1">
          <a:solidFill>
            <a:srgbClr val="FFFF66"/>
          </a:solidFill>
          <a:latin typeface="Arial" charset="0"/>
          <a:ea typeface="宋体" pitchFamily="2" charset="-122"/>
        </a:defRPr>
      </a:lvl4pPr>
      <a:lvl5pPr algn="ctr" rtl="0" eaLnBrk="0" fontAlgn="base" hangingPunct="0">
        <a:spcBef>
          <a:spcPct val="0"/>
        </a:spcBef>
        <a:spcAft>
          <a:spcPct val="0"/>
        </a:spcAft>
        <a:defRPr sz="3600" b="1">
          <a:solidFill>
            <a:srgbClr val="FFFF66"/>
          </a:solidFill>
          <a:latin typeface="Arial" charset="0"/>
          <a:ea typeface="宋体" pitchFamily="2" charset="-122"/>
        </a:defRPr>
      </a:lvl5pPr>
      <a:lvl6pPr marL="457200" algn="ctr" rtl="0" fontAlgn="base">
        <a:spcBef>
          <a:spcPct val="0"/>
        </a:spcBef>
        <a:spcAft>
          <a:spcPct val="0"/>
        </a:spcAft>
        <a:defRPr sz="3600" b="1">
          <a:solidFill>
            <a:srgbClr val="FFFF66"/>
          </a:solidFill>
          <a:latin typeface="Arial" charset="0"/>
          <a:ea typeface="宋体" pitchFamily="2" charset="-122"/>
        </a:defRPr>
      </a:lvl6pPr>
      <a:lvl7pPr marL="914400" algn="ctr" rtl="0" fontAlgn="base">
        <a:spcBef>
          <a:spcPct val="0"/>
        </a:spcBef>
        <a:spcAft>
          <a:spcPct val="0"/>
        </a:spcAft>
        <a:defRPr sz="3600" b="1">
          <a:solidFill>
            <a:srgbClr val="FFFF66"/>
          </a:solidFill>
          <a:latin typeface="Arial" charset="0"/>
          <a:ea typeface="宋体" pitchFamily="2" charset="-122"/>
        </a:defRPr>
      </a:lvl7pPr>
      <a:lvl8pPr marL="1371600" algn="ctr" rtl="0" fontAlgn="base">
        <a:spcBef>
          <a:spcPct val="0"/>
        </a:spcBef>
        <a:spcAft>
          <a:spcPct val="0"/>
        </a:spcAft>
        <a:defRPr sz="3600" b="1">
          <a:solidFill>
            <a:srgbClr val="FFFF66"/>
          </a:solidFill>
          <a:latin typeface="Arial" charset="0"/>
          <a:ea typeface="宋体" pitchFamily="2" charset="-122"/>
        </a:defRPr>
      </a:lvl8pPr>
      <a:lvl9pPr marL="1828800" algn="ctr" rtl="0" fontAlgn="base">
        <a:spcBef>
          <a:spcPct val="0"/>
        </a:spcBef>
        <a:spcAft>
          <a:spcPct val="0"/>
        </a:spcAft>
        <a:defRPr sz="3600" b="1">
          <a:solidFill>
            <a:srgbClr val="FFFF66"/>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Freeform 2"/>
          <p:cNvSpPr>
            <a:spLocks noEditPoints="1"/>
          </p:cNvSpPr>
          <p:nvPr/>
        </p:nvSpPr>
        <p:spPr bwMode="auto">
          <a:xfrm rot="5400000">
            <a:off x="-16668" y="16668"/>
            <a:ext cx="914400" cy="8810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2051" name="Group 3"/>
          <p:cNvGrpSpPr>
            <a:grpSpLocks/>
          </p:cNvGrpSpPr>
          <p:nvPr/>
        </p:nvGrpSpPr>
        <p:grpSpPr bwMode="auto">
          <a:xfrm>
            <a:off x="8763000" y="4127500"/>
            <a:ext cx="381000" cy="2730500"/>
            <a:chOff x="4896" y="1758"/>
            <a:chExt cx="212" cy="1720"/>
          </a:xfrm>
        </p:grpSpPr>
        <p:sp>
          <p:nvSpPr>
            <p:cNvPr id="2062" name="Freeform 4"/>
            <p:cNvSpPr>
              <a:spLocks/>
            </p:cNvSpPr>
            <p:nvPr userDrawn="1"/>
          </p:nvSpPr>
          <p:spPr bwMode="auto">
            <a:xfrm>
              <a:off x="4896" y="1758"/>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3" name="Freeform 5"/>
            <p:cNvSpPr>
              <a:spLocks/>
            </p:cNvSpPr>
            <p:nvPr userDrawn="1"/>
          </p:nvSpPr>
          <p:spPr bwMode="auto">
            <a:xfrm>
              <a:off x="4896" y="2212"/>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4" name="Freeform 6"/>
            <p:cNvSpPr>
              <a:spLocks/>
            </p:cNvSpPr>
            <p:nvPr userDrawn="1"/>
          </p:nvSpPr>
          <p:spPr bwMode="auto">
            <a:xfrm>
              <a:off x="4896" y="2666"/>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5" name="Freeform 7"/>
            <p:cNvSpPr>
              <a:spLocks/>
            </p:cNvSpPr>
            <p:nvPr userDrawn="1"/>
          </p:nvSpPr>
          <p:spPr bwMode="auto">
            <a:xfrm>
              <a:off x="4896" y="3120"/>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2052" name="Group 8"/>
          <p:cNvGrpSpPr>
            <a:grpSpLocks/>
          </p:cNvGrpSpPr>
          <p:nvPr/>
        </p:nvGrpSpPr>
        <p:grpSpPr bwMode="auto">
          <a:xfrm>
            <a:off x="22225" y="6569075"/>
            <a:ext cx="2854325" cy="288925"/>
            <a:chOff x="14" y="4138"/>
            <a:chExt cx="1798" cy="182"/>
          </a:xfrm>
        </p:grpSpPr>
        <p:sp>
          <p:nvSpPr>
            <p:cNvPr id="2058" name="Freeform 9"/>
            <p:cNvSpPr>
              <a:spLocks/>
            </p:cNvSpPr>
            <p:nvPr/>
          </p:nvSpPr>
          <p:spPr bwMode="auto">
            <a:xfrm>
              <a:off x="1438"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59" name="Freeform 10"/>
            <p:cNvSpPr>
              <a:spLocks/>
            </p:cNvSpPr>
            <p:nvPr/>
          </p:nvSpPr>
          <p:spPr bwMode="auto">
            <a:xfrm>
              <a:off x="972" y="4138"/>
              <a:ext cx="375"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0" name="Freeform 11"/>
            <p:cNvSpPr>
              <a:spLocks/>
            </p:cNvSpPr>
            <p:nvPr/>
          </p:nvSpPr>
          <p:spPr bwMode="auto">
            <a:xfrm>
              <a:off x="493"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61" name="Freeform 12"/>
            <p:cNvSpPr>
              <a:spLocks/>
            </p:cNvSpPr>
            <p:nvPr/>
          </p:nvSpPr>
          <p:spPr bwMode="auto">
            <a:xfrm>
              <a:off x="14"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80237" name="Rectangle 1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Rectangle 14"/>
          <p:cNvSpPr>
            <a:spLocks noGrp="1" noRot="1" noChangeArrowheads="1"/>
          </p:cNvSpPr>
          <p:nvPr>
            <p:ph type="body" idx="1"/>
          </p:nvPr>
        </p:nvSpPr>
        <p:spPr bwMode="auto">
          <a:xfrm>
            <a:off x="304800"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0239" name="Rectangle 15"/>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en-US" altLang="zh-CN"/>
          </a:p>
        </p:txBody>
      </p:sp>
      <p:sp>
        <p:nvSpPr>
          <p:cNvPr id="180240" name="Rectangle 1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en-US" altLang="zh-CN"/>
          </a:p>
        </p:txBody>
      </p:sp>
      <p:sp>
        <p:nvSpPr>
          <p:cNvPr id="180241" name="Rectangle 17"/>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F43F78E4-2D9A-48A4-952B-EAF260C3782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21"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Lst>
  <p:transition spd="med">
    <p:wipe dir="u"/>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anose="05000000000000000000"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anose="05020102010507070707"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anose="05020102010507070707"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p:cNvSpPr>
            <a:spLocks noEditPoints="1"/>
          </p:cNvSpPr>
          <p:nvPr/>
        </p:nvSpPr>
        <p:spPr bwMode="auto">
          <a:xfrm rot="5400000">
            <a:off x="-16668" y="16668"/>
            <a:ext cx="914400" cy="881063"/>
          </a:xfrm>
          <a:custGeom>
            <a:avLst/>
            <a:gdLst>
              <a:gd name="T0" fmla="*/ 2147483647 w 327"/>
              <a:gd name="T1" fmla="*/ 2147483647 h 314"/>
              <a:gd name="T2" fmla="*/ 2147483647 w 327"/>
              <a:gd name="T3" fmla="*/ 2147483647 h 314"/>
              <a:gd name="T4" fmla="*/ 2147483647 w 327"/>
              <a:gd name="T5" fmla="*/ 0 h 314"/>
              <a:gd name="T6" fmla="*/ 0 w 327"/>
              <a:gd name="T7" fmla="*/ 2147483647 h 314"/>
              <a:gd name="T8" fmla="*/ 0 w 327"/>
              <a:gd name="T9" fmla="*/ 2147483647 h 314"/>
              <a:gd name="T10" fmla="*/ 2147483647 w 327"/>
              <a:gd name="T11" fmla="*/ 2147483647 h 314"/>
              <a:gd name="T12" fmla="*/ 2147483647 w 327"/>
              <a:gd name="T13" fmla="*/ 2147483647 h 314"/>
              <a:gd name="T14" fmla="*/ 2147483647 w 327"/>
              <a:gd name="T15" fmla="*/ 2147483647 h 314"/>
              <a:gd name="T16" fmla="*/ 2147483647 w 327"/>
              <a:gd name="T17" fmla="*/ 2147483647 h 314"/>
              <a:gd name="T18" fmla="*/ 2147483647 w 327"/>
              <a:gd name="T19" fmla="*/ 2147483647 h 314"/>
              <a:gd name="T20" fmla="*/ 2147483647 w 327"/>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7" h="314">
                <a:moveTo>
                  <a:pt x="289" y="314"/>
                </a:moveTo>
                <a:cubicBezTo>
                  <a:pt x="312" y="282"/>
                  <a:pt x="326" y="243"/>
                  <a:pt x="326" y="200"/>
                </a:cubicBezTo>
                <a:cubicBezTo>
                  <a:pt x="327" y="90"/>
                  <a:pt x="234" y="0"/>
                  <a:pt x="119" y="0"/>
                </a:cubicBezTo>
                <a:cubicBezTo>
                  <a:pt x="75" y="0"/>
                  <a:pt x="33" y="14"/>
                  <a:pt x="0" y="36"/>
                </a:cubicBezTo>
                <a:lnTo>
                  <a:pt x="0" y="314"/>
                </a:lnTo>
                <a:lnTo>
                  <a:pt x="289" y="314"/>
                </a:lnTo>
                <a:close/>
                <a:moveTo>
                  <a:pt x="177" y="144"/>
                </a:moveTo>
                <a:lnTo>
                  <a:pt x="176" y="255"/>
                </a:lnTo>
                <a:lnTo>
                  <a:pt x="60" y="256"/>
                </a:lnTo>
                <a:lnTo>
                  <a:pt x="60" y="144"/>
                </a:lnTo>
                <a:lnTo>
                  <a:pt x="177" y="144"/>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4099" name="Group 3"/>
          <p:cNvGrpSpPr>
            <a:grpSpLocks/>
          </p:cNvGrpSpPr>
          <p:nvPr/>
        </p:nvGrpSpPr>
        <p:grpSpPr bwMode="auto">
          <a:xfrm>
            <a:off x="8763000" y="4127500"/>
            <a:ext cx="381000" cy="2730500"/>
            <a:chOff x="4896" y="1758"/>
            <a:chExt cx="212" cy="1720"/>
          </a:xfrm>
        </p:grpSpPr>
        <p:sp>
          <p:nvSpPr>
            <p:cNvPr id="4110" name="Freeform 4"/>
            <p:cNvSpPr>
              <a:spLocks/>
            </p:cNvSpPr>
            <p:nvPr userDrawn="1"/>
          </p:nvSpPr>
          <p:spPr bwMode="auto">
            <a:xfrm>
              <a:off x="4896" y="1758"/>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1" name="Freeform 5"/>
            <p:cNvSpPr>
              <a:spLocks/>
            </p:cNvSpPr>
            <p:nvPr userDrawn="1"/>
          </p:nvSpPr>
          <p:spPr bwMode="auto">
            <a:xfrm>
              <a:off x="4896" y="2212"/>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2" name="Freeform 6"/>
            <p:cNvSpPr>
              <a:spLocks/>
            </p:cNvSpPr>
            <p:nvPr userDrawn="1"/>
          </p:nvSpPr>
          <p:spPr bwMode="auto">
            <a:xfrm>
              <a:off x="4896" y="2666"/>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6"/>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13" name="Freeform 7"/>
            <p:cNvSpPr>
              <a:spLocks/>
            </p:cNvSpPr>
            <p:nvPr userDrawn="1"/>
          </p:nvSpPr>
          <p:spPr bwMode="auto">
            <a:xfrm>
              <a:off x="4896" y="3120"/>
              <a:ext cx="212" cy="358"/>
            </a:xfrm>
            <a:custGeom>
              <a:avLst/>
              <a:gdLst>
                <a:gd name="T0" fmla="*/ 2147483647 w 42"/>
                <a:gd name="T1" fmla="*/ 2147483647 h 71"/>
                <a:gd name="T2" fmla="*/ 2147483647 w 42"/>
                <a:gd name="T3" fmla="*/ 2147483647 h 71"/>
                <a:gd name="T4" fmla="*/ 2147483647 w 42"/>
                <a:gd name="T5" fmla="*/ 2147483647 h 71"/>
                <a:gd name="T6" fmla="*/ 2147483647 w 42"/>
                <a:gd name="T7" fmla="*/ 265329431 h 71"/>
                <a:gd name="T8" fmla="*/ 2147483647 w 42"/>
                <a:gd name="T9" fmla="*/ 0 h 71"/>
                <a:gd name="T10" fmla="*/ 0 w 42"/>
                <a:gd name="T11" fmla="*/ 2147483647 h 71"/>
                <a:gd name="T12" fmla="*/ 2147483647 w 42"/>
                <a:gd name="T13" fmla="*/ 2147483647 h 71"/>
                <a:gd name="T14" fmla="*/ 2147483647 w 42"/>
                <a:gd name="T15" fmla="*/ 2147483647 h 71"/>
                <a:gd name="T16" fmla="*/ 2147483647 w 42"/>
                <a:gd name="T17" fmla="*/ 2147483647 h 71"/>
                <a:gd name="T18" fmla="*/ 2147483647 w 4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71">
                  <a:moveTo>
                    <a:pt x="27" y="46"/>
                  </a:moveTo>
                  <a:lnTo>
                    <a:pt x="27" y="26"/>
                  </a:lnTo>
                  <a:lnTo>
                    <a:pt x="42" y="26"/>
                  </a:lnTo>
                  <a:lnTo>
                    <a:pt x="42" y="1"/>
                  </a:lnTo>
                  <a:cubicBezTo>
                    <a:pt x="40" y="0"/>
                    <a:pt x="39" y="0"/>
                    <a:pt x="37" y="0"/>
                  </a:cubicBezTo>
                  <a:cubicBezTo>
                    <a:pt x="17" y="0"/>
                    <a:pt x="0" y="16"/>
                    <a:pt x="0" y="36"/>
                  </a:cubicBezTo>
                  <a:cubicBezTo>
                    <a:pt x="0" y="55"/>
                    <a:pt x="17" y="71"/>
                    <a:pt x="37" y="71"/>
                  </a:cubicBezTo>
                  <a:cubicBezTo>
                    <a:pt x="39" y="71"/>
                    <a:pt x="40" y="71"/>
                    <a:pt x="42" y="71"/>
                  </a:cubicBezTo>
                  <a:lnTo>
                    <a:pt x="42" y="45"/>
                  </a:lnTo>
                  <a:lnTo>
                    <a:pt x="27" y="46"/>
                  </a:ln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4100" name="Group 8"/>
          <p:cNvGrpSpPr>
            <a:grpSpLocks/>
          </p:cNvGrpSpPr>
          <p:nvPr/>
        </p:nvGrpSpPr>
        <p:grpSpPr bwMode="auto">
          <a:xfrm>
            <a:off x="22225" y="6569075"/>
            <a:ext cx="2854325" cy="288925"/>
            <a:chOff x="14" y="4138"/>
            <a:chExt cx="1798" cy="182"/>
          </a:xfrm>
        </p:grpSpPr>
        <p:sp>
          <p:nvSpPr>
            <p:cNvPr id="4106" name="Freeform 9"/>
            <p:cNvSpPr>
              <a:spLocks/>
            </p:cNvSpPr>
            <p:nvPr/>
          </p:nvSpPr>
          <p:spPr bwMode="auto">
            <a:xfrm>
              <a:off x="1438"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7" name="Freeform 10"/>
            <p:cNvSpPr>
              <a:spLocks/>
            </p:cNvSpPr>
            <p:nvPr/>
          </p:nvSpPr>
          <p:spPr bwMode="auto">
            <a:xfrm>
              <a:off x="972" y="4138"/>
              <a:ext cx="375"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8" name="Freeform 11"/>
            <p:cNvSpPr>
              <a:spLocks/>
            </p:cNvSpPr>
            <p:nvPr/>
          </p:nvSpPr>
          <p:spPr bwMode="auto">
            <a:xfrm>
              <a:off x="493"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109" name="Freeform 12"/>
            <p:cNvSpPr>
              <a:spLocks/>
            </p:cNvSpPr>
            <p:nvPr/>
          </p:nvSpPr>
          <p:spPr bwMode="auto">
            <a:xfrm>
              <a:off x="14" y="4138"/>
              <a:ext cx="374" cy="182"/>
            </a:xfrm>
            <a:custGeom>
              <a:avLst/>
              <a:gdLst>
                <a:gd name="T0" fmla="*/ 2147483647 w 74"/>
                <a:gd name="T1" fmla="*/ 0 h 36"/>
                <a:gd name="T2" fmla="*/ 0 w 74"/>
                <a:gd name="T3" fmla="*/ 2147483647 h 36"/>
                <a:gd name="T4" fmla="*/ 0 w 74"/>
                <a:gd name="T5" fmla="*/ 2147483647 h 36"/>
                <a:gd name="T6" fmla="*/ 2147483647 w 74"/>
                <a:gd name="T7" fmla="*/ 2147483647 h 36"/>
                <a:gd name="T8" fmla="*/ 2147483647 w 74"/>
                <a:gd name="T9" fmla="*/ 2147483647 h 36"/>
                <a:gd name="T10" fmla="*/ 2147483647 w 74"/>
                <a:gd name="T11" fmla="*/ 2147483647 h 36"/>
                <a:gd name="T12" fmla="*/ 2147483647 w 74"/>
                <a:gd name="T13" fmla="*/ 2147483647 h 36"/>
                <a:gd name="T14" fmla="*/ 2147483647 w 74"/>
                <a:gd name="T15" fmla="*/ 2147483647 h 36"/>
                <a:gd name="T16" fmla="*/ 2147483647 w 74"/>
                <a:gd name="T17" fmla="*/ 2147483647 h 36"/>
                <a:gd name="T18" fmla="*/ 2147483647 w 7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6">
                  <a:moveTo>
                    <a:pt x="37" y="0"/>
                  </a:moveTo>
                  <a:cubicBezTo>
                    <a:pt x="16" y="0"/>
                    <a:pt x="0" y="16"/>
                    <a:pt x="0" y="36"/>
                  </a:cubicBezTo>
                  <a:cubicBezTo>
                    <a:pt x="0" y="36"/>
                    <a:pt x="0" y="36"/>
                    <a:pt x="0" y="36"/>
                  </a:cubicBezTo>
                  <a:lnTo>
                    <a:pt x="26" y="36"/>
                  </a:lnTo>
                  <a:lnTo>
                    <a:pt x="26" y="26"/>
                  </a:lnTo>
                  <a:lnTo>
                    <a:pt x="47" y="26"/>
                  </a:lnTo>
                  <a:lnTo>
                    <a:pt x="47" y="36"/>
                  </a:lnTo>
                  <a:lnTo>
                    <a:pt x="74" y="36"/>
                  </a:lnTo>
                  <a:cubicBezTo>
                    <a:pt x="74" y="36"/>
                    <a:pt x="74" y="36"/>
                    <a:pt x="74" y="36"/>
                  </a:cubicBezTo>
                  <a:cubicBezTo>
                    <a:pt x="74" y="16"/>
                    <a:pt x="57" y="0"/>
                    <a:pt x="37" y="0"/>
                  </a:cubicBezTo>
                  <a:close/>
                </a:path>
              </a:pathLst>
            </a:custGeom>
            <a:solidFill>
              <a:schemeClr val="folHlink"/>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80237" name="Rectangle 1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2" name="Rectangle 14"/>
          <p:cNvSpPr>
            <a:spLocks noGrp="1" noRot="1" noChangeArrowheads="1"/>
          </p:cNvSpPr>
          <p:nvPr>
            <p:ph type="body" idx="1"/>
          </p:nvPr>
        </p:nvSpPr>
        <p:spPr bwMode="auto">
          <a:xfrm>
            <a:off x="304800"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0239" name="Rectangle 15"/>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en-US" altLang="zh-CN"/>
          </a:p>
        </p:txBody>
      </p:sp>
      <p:sp>
        <p:nvSpPr>
          <p:cNvPr id="180240" name="Rectangle 1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en-US" altLang="zh-CN"/>
          </a:p>
        </p:txBody>
      </p:sp>
      <p:sp>
        <p:nvSpPr>
          <p:cNvPr id="180241" name="Rectangle 17"/>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AB72C320-5FCC-45E0-A2E3-E078F46B843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23"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Lst>
  <p:transition spd="med">
    <p:wipe dir="u"/>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Black" pitchFamily="34" charset="0"/>
          <a:ea typeface="华文行楷"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anose="05000000000000000000"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anose="05020102010507070707"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anose="05020102010507070707"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8686800" cy="4876800"/>
            <a:chOff x="0" y="0"/>
            <a:chExt cx="5472" cy="3072"/>
          </a:xfrm>
        </p:grpSpPr>
        <p:sp>
          <p:nvSpPr>
            <p:cNvPr id="7177" name="Rectangle 3"/>
            <p:cNvSpPr>
              <a:spLocks noChangeArrowheads="1"/>
            </p:cNvSpPr>
            <p:nvPr/>
          </p:nvSpPr>
          <p:spPr bwMode="auto">
            <a:xfrm>
              <a:off x="0" y="0"/>
              <a:ext cx="38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grpSp>
          <p:nvGrpSpPr>
            <p:cNvPr id="7178" name="Group 4"/>
            <p:cNvGrpSpPr>
              <a:grpSpLocks/>
            </p:cNvGrpSpPr>
            <p:nvPr/>
          </p:nvGrpSpPr>
          <p:grpSpPr bwMode="auto">
            <a:xfrm>
              <a:off x="240" y="893"/>
              <a:ext cx="5232" cy="115"/>
              <a:chOff x="240" y="893"/>
              <a:chExt cx="5232" cy="115"/>
            </a:xfrm>
          </p:grpSpPr>
          <p:sp>
            <p:nvSpPr>
              <p:cNvPr id="7179" name="Rectangle 5"/>
              <p:cNvSpPr>
                <a:spLocks noChangeArrowheads="1"/>
              </p:cNvSpPr>
              <p:nvPr/>
            </p:nvSpPr>
            <p:spPr bwMode="auto">
              <a:xfrm>
                <a:off x="4320" y="893"/>
                <a:ext cx="1152" cy="11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7180" name="Line 6"/>
              <p:cNvSpPr>
                <a:spLocks noChangeShapeType="1"/>
              </p:cNvSpPr>
              <p:nvPr/>
            </p:nvSpPr>
            <p:spPr bwMode="auto">
              <a:xfrm>
                <a:off x="240" y="941"/>
                <a:ext cx="5232"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171" name="Rectangle 7"/>
          <p:cNvSpPr>
            <a:spLocks noGrp="1" noChangeArrowheads="1"/>
          </p:cNvSpPr>
          <p:nvPr>
            <p:ph type="title"/>
          </p:nvPr>
        </p:nvSpPr>
        <p:spPr bwMode="auto">
          <a:xfrm>
            <a:off x="914400" y="2778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7172" name="Rectangle 8"/>
          <p:cNvSpPr>
            <a:spLocks noGrp="1" noChangeArrowheads="1"/>
          </p:cNvSpPr>
          <p:nvPr>
            <p:ph type="body" idx="1"/>
          </p:nvPr>
        </p:nvSpPr>
        <p:spPr bwMode="auto">
          <a:xfrm>
            <a:off x="914400" y="1600200"/>
            <a:ext cx="77724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32233" name="Rectangle 9"/>
          <p:cNvSpPr>
            <a:spLocks noGrp="1" noChangeArrowheads="1"/>
          </p:cNvSpPr>
          <p:nvPr>
            <p:ph type="dt" sz="half" idx="2"/>
          </p:nvPr>
        </p:nvSpPr>
        <p:spPr bwMode="auto">
          <a:xfrm>
            <a:off x="914400" y="6251575"/>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0000"/>
                </a:solidFill>
                <a:latin typeface="Arial" charset="0"/>
              </a:defRPr>
            </a:lvl1pPr>
          </a:lstStyle>
          <a:p>
            <a:pPr>
              <a:defRPr/>
            </a:pPr>
            <a:endParaRPr lang="en-US" altLang="zh-CN"/>
          </a:p>
        </p:txBody>
      </p:sp>
      <p:sp>
        <p:nvSpPr>
          <p:cNvPr id="1332234" name="Rectangle 10"/>
          <p:cNvSpPr>
            <a:spLocks noGrp="1" noChangeArrowheads="1"/>
          </p:cNvSpPr>
          <p:nvPr>
            <p:ph type="ftr" sz="quarter" idx="3"/>
          </p:nvPr>
        </p:nvSpPr>
        <p:spPr bwMode="auto">
          <a:xfrm>
            <a:off x="3352800" y="62484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000000"/>
                </a:solidFill>
                <a:latin typeface="Arial" charset="0"/>
              </a:defRPr>
            </a:lvl1pPr>
          </a:lstStyle>
          <a:p>
            <a:pPr>
              <a:defRPr/>
            </a:pPr>
            <a:endParaRPr lang="en-US" altLang="zh-CN"/>
          </a:p>
        </p:txBody>
      </p:sp>
      <p:sp>
        <p:nvSpPr>
          <p:cNvPr id="1332235" name="Rectangle 11"/>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000000"/>
                </a:solidFill>
              </a:defRPr>
            </a:lvl1pPr>
          </a:lstStyle>
          <a:p>
            <a:fld id="{E726D9C9-5AC7-4099-B859-8A824891A928}" type="slidenum">
              <a:rPr lang="zh-CN" altLang="en-US"/>
              <a:pPr/>
              <a:t>‹#›</a:t>
            </a:fld>
            <a:endParaRPr lang="en-US" altLang="zh-CN"/>
          </a:p>
        </p:txBody>
      </p:sp>
      <p:sp>
        <p:nvSpPr>
          <p:cNvPr id="7176" name="Line 12"/>
          <p:cNvSpPr>
            <a:spLocks noChangeShapeType="1"/>
          </p:cNvSpPr>
          <p:nvPr/>
        </p:nvSpPr>
        <p:spPr bwMode="auto">
          <a:xfrm>
            <a:off x="0" y="4876800"/>
            <a:ext cx="609600"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126"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iming>
    <p:tnLst>
      <p:par>
        <p:cTn id="1" dur="indefinite" restart="never" nodeType="tmRoot"/>
      </p:par>
    </p:tn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2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2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200">
          <a:solidFill>
            <a:schemeClr val="tx2"/>
          </a:solidFill>
          <a:latin typeface="Times New Roman" pitchFamily="18" charset="0"/>
          <a:ea typeface="宋体" pitchFamily="2" charset="-122"/>
        </a:defRPr>
      </a:lvl5pPr>
      <a:lvl6pPr marL="457200" algn="l" rtl="0" fontAlgn="base">
        <a:spcBef>
          <a:spcPct val="0"/>
        </a:spcBef>
        <a:spcAft>
          <a:spcPct val="0"/>
        </a:spcAft>
        <a:defRPr sz="4200">
          <a:solidFill>
            <a:schemeClr val="tx2"/>
          </a:solidFill>
          <a:latin typeface="Times New Roman" pitchFamily="18" charset="0"/>
          <a:ea typeface="宋体" pitchFamily="2" charset="-122"/>
        </a:defRPr>
      </a:lvl6pPr>
      <a:lvl7pPr marL="914400" algn="l" rtl="0" fontAlgn="base">
        <a:spcBef>
          <a:spcPct val="0"/>
        </a:spcBef>
        <a:spcAft>
          <a:spcPct val="0"/>
        </a:spcAft>
        <a:defRPr sz="4200">
          <a:solidFill>
            <a:schemeClr val="tx2"/>
          </a:solidFill>
          <a:latin typeface="Times New Roman" pitchFamily="18" charset="0"/>
          <a:ea typeface="宋体" pitchFamily="2" charset="-122"/>
        </a:defRPr>
      </a:lvl7pPr>
      <a:lvl8pPr marL="1371600" algn="l" rtl="0" fontAlgn="base">
        <a:spcBef>
          <a:spcPct val="0"/>
        </a:spcBef>
        <a:spcAft>
          <a:spcPct val="0"/>
        </a:spcAft>
        <a:defRPr sz="4200">
          <a:solidFill>
            <a:schemeClr val="tx2"/>
          </a:solidFill>
          <a:latin typeface="Times New Roman" pitchFamily="18" charset="0"/>
          <a:ea typeface="宋体" pitchFamily="2" charset="-122"/>
        </a:defRPr>
      </a:lvl8pPr>
      <a:lvl9pPr marL="1828800" algn="l" rtl="0" fontAlgn="base">
        <a:spcBef>
          <a:spcPct val="0"/>
        </a:spcBef>
        <a:spcAft>
          <a:spcPct val="0"/>
        </a:spcAft>
        <a:defRPr sz="4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rac.edgewall.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bugzilla.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ctrTitle"/>
          </p:nvPr>
        </p:nvSpPr>
        <p:spPr/>
        <p:txBody>
          <a:bodyPr/>
          <a:lstStyle/>
          <a:p>
            <a:pPr eaLnBrk="1" hangingPunct="1"/>
            <a:r>
              <a:rPr lang="zh-CN" altLang="en-US" smtClean="0"/>
              <a:t>第</a:t>
            </a:r>
            <a:r>
              <a:rPr lang="en-US" altLang="zh-CN" smtClean="0"/>
              <a:t>4</a:t>
            </a:r>
            <a:r>
              <a:rPr lang="zh-CN" altLang="en-US" smtClean="0"/>
              <a:t>章  测试过程概述 </a:t>
            </a: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标题 4"/>
          <p:cNvSpPr>
            <a:spLocks noGrp="1"/>
          </p:cNvSpPr>
          <p:nvPr>
            <p:ph type="title" idx="4294967295"/>
          </p:nvPr>
        </p:nvSpPr>
        <p:spPr>
          <a:xfrm>
            <a:off x="301625" y="228600"/>
            <a:ext cx="8540750" cy="679450"/>
          </a:xfrm>
        </p:spPr>
        <p:txBody>
          <a:bodyPr lIns="45720" rIns="45720"/>
          <a:lstStyle/>
          <a:p>
            <a:pPr eaLnBrk="1" hangingPunct="1">
              <a:defRPr/>
            </a:pPr>
            <a:r>
              <a:rPr lang="en-US" altLang="zh-CN" sz="4000" smtClean="0"/>
              <a:t>W</a:t>
            </a:r>
            <a:r>
              <a:rPr lang="zh-CN" altLang="en-US" sz="4000" smtClean="0"/>
              <a:t>模型的优缺点</a:t>
            </a:r>
          </a:p>
        </p:txBody>
      </p:sp>
      <p:sp>
        <p:nvSpPr>
          <p:cNvPr id="56323" name="内容占位符 5"/>
          <p:cNvSpPr>
            <a:spLocks noGrp="1"/>
          </p:cNvSpPr>
          <p:nvPr>
            <p:ph idx="4294967295"/>
          </p:nvPr>
        </p:nvSpPr>
        <p:spPr>
          <a:xfrm>
            <a:off x="304800" y="908050"/>
            <a:ext cx="8659813" cy="5905500"/>
          </a:xfrm>
        </p:spPr>
        <p:txBody>
          <a:bodyPr/>
          <a:lstStyle/>
          <a:p>
            <a:pPr marL="419100" indent="-382588" eaLnBrk="1" hangingPunct="1"/>
            <a:r>
              <a:rPr lang="zh-CN" altLang="en-US" sz="2400" dirty="0" smtClean="0"/>
              <a:t>优点</a:t>
            </a:r>
          </a:p>
          <a:p>
            <a:pPr lvl="1" eaLnBrk="1" hangingPunct="1"/>
            <a:r>
              <a:rPr lang="zh-CN" altLang="en-US" sz="2400" dirty="0" smtClean="0"/>
              <a:t>尽早地全面的发现问题。</a:t>
            </a:r>
            <a:endParaRPr lang="zh-CN" altLang="en-US" sz="2400" dirty="0" smtClean="0">
              <a:solidFill>
                <a:srgbClr val="FF0000"/>
              </a:solidFill>
            </a:endParaRPr>
          </a:p>
          <a:p>
            <a:pPr marL="419100" indent="-382588" eaLnBrk="1" hangingPunct="1"/>
            <a:r>
              <a:rPr lang="zh-CN" altLang="en-US" sz="2400" dirty="0" smtClean="0"/>
              <a:t>缺点</a:t>
            </a:r>
          </a:p>
          <a:p>
            <a:pPr lvl="1" eaLnBrk="1" hangingPunct="1"/>
            <a:r>
              <a:rPr lang="zh-CN" altLang="en-US" sz="2400" dirty="0" smtClean="0"/>
              <a:t>需求、设计、编码等活动被视为串行的，同时，测试和开发活动也保持着一种线性的前后关系，上一阶段完全结束，才可正式开始下一个阶段</a:t>
            </a:r>
            <a:r>
              <a:rPr lang="zh-CN" altLang="en-US" sz="2400" b="1" u="sng" dirty="0" smtClean="0"/>
              <a:t>工作</a:t>
            </a:r>
            <a:r>
              <a:rPr lang="zh-CN" altLang="en-US" sz="2400" dirty="0" smtClean="0"/>
              <a:t>。这样就</a:t>
            </a:r>
            <a:r>
              <a:rPr lang="zh-CN" altLang="en-US" sz="2400" dirty="0" smtClean="0">
                <a:solidFill>
                  <a:srgbClr val="FF0000"/>
                </a:solidFill>
              </a:rPr>
              <a:t>无法支持迭代的开发模型</a:t>
            </a:r>
            <a:r>
              <a:rPr lang="zh-CN" altLang="en-US" sz="2400" dirty="0" smtClean="0"/>
              <a:t>。</a:t>
            </a:r>
          </a:p>
          <a:p>
            <a:pPr marL="419100" indent="-382588" eaLnBrk="1" hangingPunct="1"/>
            <a:r>
              <a:rPr lang="zh-CN" altLang="en-US" sz="2400" dirty="0" smtClean="0"/>
              <a:t>对于当前软件开发复杂多变的情况，</a:t>
            </a:r>
            <a:r>
              <a:rPr lang="en-US" altLang="zh-CN" sz="2400" dirty="0" smtClean="0"/>
              <a:t>W</a:t>
            </a:r>
            <a:r>
              <a:rPr lang="zh-CN" altLang="en-US" sz="2400" dirty="0" smtClean="0"/>
              <a:t>模型并不能解除测试管理面临着困惑。</a:t>
            </a:r>
          </a:p>
        </p:txBody>
      </p:sp>
    </p:spTree>
  </p:cSld>
  <p:clrMapOvr>
    <a:masterClrMapping/>
  </p:clrMapOvr>
  <p:transition spd="med">
    <p:wipe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rrowheads="1"/>
          </p:cNvSpPr>
          <p:nvPr>
            <p:ph type="title"/>
          </p:nvPr>
        </p:nvSpPr>
        <p:spPr/>
        <p:txBody>
          <a:bodyPr/>
          <a:lstStyle/>
          <a:p>
            <a:pPr eaLnBrk="1" hangingPunct="1">
              <a:defRPr/>
            </a:pPr>
            <a:r>
              <a:rPr lang="en-US" altLang="zh-CN" smtClean="0"/>
              <a:t>H</a:t>
            </a:r>
            <a:r>
              <a:rPr lang="zh-CN" altLang="en-US" smtClean="0"/>
              <a:t>模型</a:t>
            </a:r>
          </a:p>
        </p:txBody>
      </p:sp>
      <p:sp>
        <p:nvSpPr>
          <p:cNvPr id="57347" name="Freeform 3"/>
          <p:cNvSpPr>
            <a:spLocks/>
          </p:cNvSpPr>
          <p:nvPr/>
        </p:nvSpPr>
        <p:spPr bwMode="auto">
          <a:xfrm>
            <a:off x="3089275" y="2273300"/>
            <a:ext cx="1435100" cy="1457325"/>
          </a:xfrm>
          <a:custGeom>
            <a:avLst/>
            <a:gdLst>
              <a:gd name="T0" fmla="*/ 2147483647 w 904"/>
              <a:gd name="T1" fmla="*/ 2147483647 h 918"/>
              <a:gd name="T2" fmla="*/ 2147483647 w 904"/>
              <a:gd name="T3" fmla="*/ 2147483647 h 918"/>
              <a:gd name="T4" fmla="*/ 2147483647 w 904"/>
              <a:gd name="T5" fmla="*/ 2147483647 h 918"/>
              <a:gd name="T6" fmla="*/ 2147483647 w 904"/>
              <a:gd name="T7" fmla="*/ 2147483647 h 918"/>
              <a:gd name="T8" fmla="*/ 2147483647 w 904"/>
              <a:gd name="T9" fmla="*/ 2147483647 h 918"/>
              <a:gd name="T10" fmla="*/ 2147483647 w 904"/>
              <a:gd name="T11" fmla="*/ 2147483647 h 918"/>
              <a:gd name="T12" fmla="*/ 2147483647 w 904"/>
              <a:gd name="T13" fmla="*/ 2147483647 h 918"/>
              <a:gd name="T14" fmla="*/ 2147483647 w 904"/>
              <a:gd name="T15" fmla="*/ 2147483647 h 918"/>
              <a:gd name="T16" fmla="*/ 2147483647 w 904"/>
              <a:gd name="T17" fmla="*/ 2147483647 h 918"/>
              <a:gd name="T18" fmla="*/ 2147483647 w 904"/>
              <a:gd name="T19" fmla="*/ 2147483647 h 918"/>
              <a:gd name="T20" fmla="*/ 2147483647 w 904"/>
              <a:gd name="T21" fmla="*/ 0 h 918"/>
              <a:gd name="T22" fmla="*/ 2147483647 w 904"/>
              <a:gd name="T23" fmla="*/ 2147483647 h 918"/>
              <a:gd name="T24" fmla="*/ 2147483647 w 904"/>
              <a:gd name="T25" fmla="*/ 2147483647 h 918"/>
              <a:gd name="T26" fmla="*/ 2147483647 w 904"/>
              <a:gd name="T27" fmla="*/ 2147483647 h 918"/>
              <a:gd name="T28" fmla="*/ 2147483647 w 904"/>
              <a:gd name="T29" fmla="*/ 2147483647 h 918"/>
              <a:gd name="T30" fmla="*/ 2147483647 w 904"/>
              <a:gd name="T31" fmla="*/ 2147483647 h 918"/>
              <a:gd name="T32" fmla="*/ 2147483647 w 904"/>
              <a:gd name="T33" fmla="*/ 2147483647 h 918"/>
              <a:gd name="T34" fmla="*/ 2147483647 w 904"/>
              <a:gd name="T35" fmla="*/ 2147483647 h 918"/>
              <a:gd name="T36" fmla="*/ 2147483647 w 904"/>
              <a:gd name="T37" fmla="*/ 2147483647 h 918"/>
              <a:gd name="T38" fmla="*/ 2147483647 w 904"/>
              <a:gd name="T39" fmla="*/ 2147483647 h 918"/>
              <a:gd name="T40" fmla="*/ 2147483647 w 904"/>
              <a:gd name="T41" fmla="*/ 2147483647 h 918"/>
              <a:gd name="T42" fmla="*/ 2147483647 w 904"/>
              <a:gd name="T43" fmla="*/ 2147483647 h 918"/>
              <a:gd name="T44" fmla="*/ 2147483647 w 904"/>
              <a:gd name="T45" fmla="*/ 2147483647 h 918"/>
              <a:gd name="T46" fmla="*/ 2147483647 w 904"/>
              <a:gd name="T47" fmla="*/ 2147483647 h 918"/>
              <a:gd name="T48" fmla="*/ 2147483647 w 904"/>
              <a:gd name="T49" fmla="*/ 2147483647 h 918"/>
              <a:gd name="T50" fmla="*/ 2147483647 w 904"/>
              <a:gd name="T51" fmla="*/ 2147483647 h 918"/>
              <a:gd name="T52" fmla="*/ 2147483647 w 904"/>
              <a:gd name="T53" fmla="*/ 2147483647 h 918"/>
              <a:gd name="T54" fmla="*/ 2147483647 w 904"/>
              <a:gd name="T55" fmla="*/ 2147483647 h 918"/>
              <a:gd name="T56" fmla="*/ 2147483647 w 904"/>
              <a:gd name="T57" fmla="*/ 2147483647 h 918"/>
              <a:gd name="T58" fmla="*/ 2147483647 w 904"/>
              <a:gd name="T59" fmla="*/ 2147483647 h 918"/>
              <a:gd name="T60" fmla="*/ 2147483647 w 904"/>
              <a:gd name="T61" fmla="*/ 2147483647 h 918"/>
              <a:gd name="T62" fmla="*/ 2147483647 w 904"/>
              <a:gd name="T63" fmla="*/ 2147483647 h 918"/>
              <a:gd name="T64" fmla="*/ 2147483647 w 904"/>
              <a:gd name="T65" fmla="*/ 2147483647 h 918"/>
              <a:gd name="T66" fmla="*/ 2147483647 w 904"/>
              <a:gd name="T67" fmla="*/ 2147483647 h 918"/>
              <a:gd name="T68" fmla="*/ 2147483647 w 904"/>
              <a:gd name="T69" fmla="*/ 2147483647 h 918"/>
              <a:gd name="T70" fmla="*/ 2147483647 w 904"/>
              <a:gd name="T71" fmla="*/ 2147483647 h 918"/>
              <a:gd name="T72" fmla="*/ 2147483647 w 904"/>
              <a:gd name="T73" fmla="*/ 2147483647 h 918"/>
              <a:gd name="T74" fmla="*/ 2147483647 w 904"/>
              <a:gd name="T75" fmla="*/ 2147483647 h 918"/>
              <a:gd name="T76" fmla="*/ 2147483647 w 904"/>
              <a:gd name="T77" fmla="*/ 2147483647 h 918"/>
              <a:gd name="T78" fmla="*/ 2147483647 w 904"/>
              <a:gd name="T79" fmla="*/ 2147483647 h 918"/>
              <a:gd name="T80" fmla="*/ 2147483647 w 904"/>
              <a:gd name="T81" fmla="*/ 2147483647 h 918"/>
              <a:gd name="T82" fmla="*/ 2147483647 w 904"/>
              <a:gd name="T83" fmla="*/ 2147483647 h 918"/>
              <a:gd name="T84" fmla="*/ 0 w 904"/>
              <a:gd name="T85" fmla="*/ 2147483647 h 9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48" name="Freeform 4"/>
          <p:cNvSpPr>
            <a:spLocks/>
          </p:cNvSpPr>
          <p:nvPr/>
        </p:nvSpPr>
        <p:spPr bwMode="auto">
          <a:xfrm>
            <a:off x="3089275" y="2273300"/>
            <a:ext cx="1435100" cy="1457325"/>
          </a:xfrm>
          <a:custGeom>
            <a:avLst/>
            <a:gdLst>
              <a:gd name="T0" fmla="*/ 2147483647 w 904"/>
              <a:gd name="T1" fmla="*/ 2147483647 h 918"/>
              <a:gd name="T2" fmla="*/ 2147483647 w 904"/>
              <a:gd name="T3" fmla="*/ 2147483647 h 918"/>
              <a:gd name="T4" fmla="*/ 2147483647 w 904"/>
              <a:gd name="T5" fmla="*/ 2147483647 h 918"/>
              <a:gd name="T6" fmla="*/ 2147483647 w 904"/>
              <a:gd name="T7" fmla="*/ 2147483647 h 918"/>
              <a:gd name="T8" fmla="*/ 2147483647 w 904"/>
              <a:gd name="T9" fmla="*/ 2147483647 h 918"/>
              <a:gd name="T10" fmla="*/ 2147483647 w 904"/>
              <a:gd name="T11" fmla="*/ 2147483647 h 918"/>
              <a:gd name="T12" fmla="*/ 2147483647 w 904"/>
              <a:gd name="T13" fmla="*/ 2147483647 h 918"/>
              <a:gd name="T14" fmla="*/ 2147483647 w 904"/>
              <a:gd name="T15" fmla="*/ 2147483647 h 918"/>
              <a:gd name="T16" fmla="*/ 2147483647 w 904"/>
              <a:gd name="T17" fmla="*/ 2147483647 h 918"/>
              <a:gd name="T18" fmla="*/ 2147483647 w 904"/>
              <a:gd name="T19" fmla="*/ 2147483647 h 918"/>
              <a:gd name="T20" fmla="*/ 2147483647 w 904"/>
              <a:gd name="T21" fmla="*/ 0 h 918"/>
              <a:gd name="T22" fmla="*/ 2147483647 w 904"/>
              <a:gd name="T23" fmla="*/ 2147483647 h 918"/>
              <a:gd name="T24" fmla="*/ 2147483647 w 904"/>
              <a:gd name="T25" fmla="*/ 2147483647 h 918"/>
              <a:gd name="T26" fmla="*/ 2147483647 w 904"/>
              <a:gd name="T27" fmla="*/ 2147483647 h 918"/>
              <a:gd name="T28" fmla="*/ 2147483647 w 904"/>
              <a:gd name="T29" fmla="*/ 2147483647 h 918"/>
              <a:gd name="T30" fmla="*/ 2147483647 w 904"/>
              <a:gd name="T31" fmla="*/ 2147483647 h 918"/>
              <a:gd name="T32" fmla="*/ 2147483647 w 904"/>
              <a:gd name="T33" fmla="*/ 2147483647 h 918"/>
              <a:gd name="T34" fmla="*/ 2147483647 w 904"/>
              <a:gd name="T35" fmla="*/ 2147483647 h 918"/>
              <a:gd name="T36" fmla="*/ 2147483647 w 904"/>
              <a:gd name="T37" fmla="*/ 2147483647 h 918"/>
              <a:gd name="T38" fmla="*/ 2147483647 w 904"/>
              <a:gd name="T39" fmla="*/ 2147483647 h 918"/>
              <a:gd name="T40" fmla="*/ 2147483647 w 904"/>
              <a:gd name="T41" fmla="*/ 2147483647 h 918"/>
              <a:gd name="T42" fmla="*/ 2147483647 w 904"/>
              <a:gd name="T43" fmla="*/ 2147483647 h 918"/>
              <a:gd name="T44" fmla="*/ 2147483647 w 904"/>
              <a:gd name="T45" fmla="*/ 2147483647 h 918"/>
              <a:gd name="T46" fmla="*/ 2147483647 w 904"/>
              <a:gd name="T47" fmla="*/ 2147483647 h 918"/>
              <a:gd name="T48" fmla="*/ 2147483647 w 904"/>
              <a:gd name="T49" fmla="*/ 2147483647 h 918"/>
              <a:gd name="T50" fmla="*/ 2147483647 w 904"/>
              <a:gd name="T51" fmla="*/ 2147483647 h 918"/>
              <a:gd name="T52" fmla="*/ 2147483647 w 904"/>
              <a:gd name="T53" fmla="*/ 2147483647 h 918"/>
              <a:gd name="T54" fmla="*/ 2147483647 w 904"/>
              <a:gd name="T55" fmla="*/ 2147483647 h 918"/>
              <a:gd name="T56" fmla="*/ 2147483647 w 904"/>
              <a:gd name="T57" fmla="*/ 2147483647 h 918"/>
              <a:gd name="T58" fmla="*/ 2147483647 w 904"/>
              <a:gd name="T59" fmla="*/ 2147483647 h 918"/>
              <a:gd name="T60" fmla="*/ 2147483647 w 904"/>
              <a:gd name="T61" fmla="*/ 2147483647 h 918"/>
              <a:gd name="T62" fmla="*/ 2147483647 w 904"/>
              <a:gd name="T63" fmla="*/ 2147483647 h 918"/>
              <a:gd name="T64" fmla="*/ 2147483647 w 904"/>
              <a:gd name="T65" fmla="*/ 2147483647 h 918"/>
              <a:gd name="T66" fmla="*/ 2147483647 w 904"/>
              <a:gd name="T67" fmla="*/ 2147483647 h 918"/>
              <a:gd name="T68" fmla="*/ 2147483647 w 904"/>
              <a:gd name="T69" fmla="*/ 2147483647 h 918"/>
              <a:gd name="T70" fmla="*/ 2147483647 w 904"/>
              <a:gd name="T71" fmla="*/ 2147483647 h 918"/>
              <a:gd name="T72" fmla="*/ 2147483647 w 904"/>
              <a:gd name="T73" fmla="*/ 2147483647 h 918"/>
              <a:gd name="T74" fmla="*/ 2147483647 w 904"/>
              <a:gd name="T75" fmla="*/ 2147483647 h 918"/>
              <a:gd name="T76" fmla="*/ 2147483647 w 904"/>
              <a:gd name="T77" fmla="*/ 2147483647 h 918"/>
              <a:gd name="T78" fmla="*/ 2147483647 w 904"/>
              <a:gd name="T79" fmla="*/ 2147483647 h 918"/>
              <a:gd name="T80" fmla="*/ 2147483647 w 904"/>
              <a:gd name="T81" fmla="*/ 2147483647 h 918"/>
              <a:gd name="T82" fmla="*/ 2147483647 w 904"/>
              <a:gd name="T83" fmla="*/ 2147483647 h 918"/>
              <a:gd name="T84" fmla="*/ 0 w 904"/>
              <a:gd name="T85" fmla="*/ 2147483647 h 9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04" h="918">
                <a:moveTo>
                  <a:pt x="0" y="459"/>
                </a:moveTo>
                <a:lnTo>
                  <a:pt x="0" y="434"/>
                </a:lnTo>
                <a:lnTo>
                  <a:pt x="1" y="411"/>
                </a:lnTo>
                <a:lnTo>
                  <a:pt x="4" y="388"/>
                </a:lnTo>
                <a:lnTo>
                  <a:pt x="9" y="365"/>
                </a:lnTo>
                <a:lnTo>
                  <a:pt x="14" y="344"/>
                </a:lnTo>
                <a:lnTo>
                  <a:pt x="19" y="321"/>
                </a:lnTo>
                <a:lnTo>
                  <a:pt x="27" y="300"/>
                </a:lnTo>
                <a:lnTo>
                  <a:pt x="35" y="280"/>
                </a:lnTo>
                <a:lnTo>
                  <a:pt x="43" y="259"/>
                </a:lnTo>
                <a:lnTo>
                  <a:pt x="55" y="239"/>
                </a:lnTo>
                <a:lnTo>
                  <a:pt x="64" y="220"/>
                </a:lnTo>
                <a:lnTo>
                  <a:pt x="77" y="202"/>
                </a:lnTo>
                <a:lnTo>
                  <a:pt x="88" y="184"/>
                </a:lnTo>
                <a:lnTo>
                  <a:pt x="103" y="167"/>
                </a:lnTo>
                <a:lnTo>
                  <a:pt x="118" y="149"/>
                </a:lnTo>
                <a:lnTo>
                  <a:pt x="132" y="134"/>
                </a:lnTo>
                <a:lnTo>
                  <a:pt x="148" y="118"/>
                </a:lnTo>
                <a:lnTo>
                  <a:pt x="164" y="105"/>
                </a:lnTo>
                <a:lnTo>
                  <a:pt x="180" y="90"/>
                </a:lnTo>
                <a:lnTo>
                  <a:pt x="198" y="77"/>
                </a:lnTo>
                <a:lnTo>
                  <a:pt x="218" y="66"/>
                </a:lnTo>
                <a:lnTo>
                  <a:pt x="235" y="54"/>
                </a:lnTo>
                <a:lnTo>
                  <a:pt x="255" y="44"/>
                </a:lnTo>
                <a:lnTo>
                  <a:pt x="276" y="36"/>
                </a:lnTo>
                <a:lnTo>
                  <a:pt x="297" y="28"/>
                </a:lnTo>
                <a:lnTo>
                  <a:pt x="318" y="20"/>
                </a:lnTo>
                <a:lnTo>
                  <a:pt x="339" y="13"/>
                </a:lnTo>
                <a:lnTo>
                  <a:pt x="360" y="8"/>
                </a:lnTo>
                <a:lnTo>
                  <a:pt x="382" y="5"/>
                </a:lnTo>
                <a:lnTo>
                  <a:pt x="405" y="2"/>
                </a:lnTo>
                <a:lnTo>
                  <a:pt x="428" y="0"/>
                </a:lnTo>
                <a:lnTo>
                  <a:pt x="452" y="0"/>
                </a:lnTo>
                <a:lnTo>
                  <a:pt x="474" y="0"/>
                </a:lnTo>
                <a:lnTo>
                  <a:pt x="497" y="2"/>
                </a:lnTo>
                <a:lnTo>
                  <a:pt x="520" y="5"/>
                </a:lnTo>
                <a:lnTo>
                  <a:pt x="542" y="8"/>
                </a:lnTo>
                <a:lnTo>
                  <a:pt x="565" y="13"/>
                </a:lnTo>
                <a:lnTo>
                  <a:pt x="586" y="20"/>
                </a:lnTo>
                <a:lnTo>
                  <a:pt x="607" y="28"/>
                </a:lnTo>
                <a:lnTo>
                  <a:pt x="628" y="36"/>
                </a:lnTo>
                <a:lnTo>
                  <a:pt x="647" y="44"/>
                </a:lnTo>
                <a:lnTo>
                  <a:pt x="667" y="54"/>
                </a:lnTo>
                <a:lnTo>
                  <a:pt x="686" y="66"/>
                </a:lnTo>
                <a:lnTo>
                  <a:pt x="704" y="77"/>
                </a:lnTo>
                <a:lnTo>
                  <a:pt x="721" y="90"/>
                </a:lnTo>
                <a:lnTo>
                  <a:pt x="739" y="105"/>
                </a:lnTo>
                <a:lnTo>
                  <a:pt x="755" y="118"/>
                </a:lnTo>
                <a:lnTo>
                  <a:pt x="771" y="134"/>
                </a:lnTo>
                <a:lnTo>
                  <a:pt x="786" y="149"/>
                </a:lnTo>
                <a:lnTo>
                  <a:pt x="801" y="167"/>
                </a:lnTo>
                <a:lnTo>
                  <a:pt x="813" y="184"/>
                </a:lnTo>
                <a:lnTo>
                  <a:pt x="826" y="202"/>
                </a:lnTo>
                <a:lnTo>
                  <a:pt x="838" y="220"/>
                </a:lnTo>
                <a:lnTo>
                  <a:pt x="849" y="239"/>
                </a:lnTo>
                <a:lnTo>
                  <a:pt x="859" y="259"/>
                </a:lnTo>
                <a:lnTo>
                  <a:pt x="868" y="280"/>
                </a:lnTo>
                <a:lnTo>
                  <a:pt x="876" y="300"/>
                </a:lnTo>
                <a:lnTo>
                  <a:pt x="883" y="321"/>
                </a:lnTo>
                <a:lnTo>
                  <a:pt x="889" y="344"/>
                </a:lnTo>
                <a:lnTo>
                  <a:pt x="894" y="365"/>
                </a:lnTo>
                <a:lnTo>
                  <a:pt x="899" y="388"/>
                </a:lnTo>
                <a:lnTo>
                  <a:pt x="901" y="411"/>
                </a:lnTo>
                <a:lnTo>
                  <a:pt x="902" y="434"/>
                </a:lnTo>
                <a:lnTo>
                  <a:pt x="904" y="459"/>
                </a:lnTo>
                <a:lnTo>
                  <a:pt x="902" y="482"/>
                </a:lnTo>
                <a:lnTo>
                  <a:pt x="901" y="505"/>
                </a:lnTo>
                <a:lnTo>
                  <a:pt x="899" y="528"/>
                </a:lnTo>
                <a:lnTo>
                  <a:pt x="894" y="551"/>
                </a:lnTo>
                <a:lnTo>
                  <a:pt x="889" y="573"/>
                </a:lnTo>
                <a:lnTo>
                  <a:pt x="883" y="595"/>
                </a:lnTo>
                <a:lnTo>
                  <a:pt x="876" y="616"/>
                </a:lnTo>
                <a:lnTo>
                  <a:pt x="868" y="637"/>
                </a:lnTo>
                <a:lnTo>
                  <a:pt x="859" y="657"/>
                </a:lnTo>
                <a:lnTo>
                  <a:pt x="849" y="677"/>
                </a:lnTo>
                <a:lnTo>
                  <a:pt x="838" y="696"/>
                </a:lnTo>
                <a:lnTo>
                  <a:pt x="826" y="714"/>
                </a:lnTo>
                <a:lnTo>
                  <a:pt x="813" y="732"/>
                </a:lnTo>
                <a:lnTo>
                  <a:pt x="801" y="750"/>
                </a:lnTo>
                <a:lnTo>
                  <a:pt x="786" y="767"/>
                </a:lnTo>
                <a:lnTo>
                  <a:pt x="771" y="783"/>
                </a:lnTo>
                <a:lnTo>
                  <a:pt x="755" y="798"/>
                </a:lnTo>
                <a:lnTo>
                  <a:pt x="739" y="813"/>
                </a:lnTo>
                <a:lnTo>
                  <a:pt x="721" y="826"/>
                </a:lnTo>
                <a:lnTo>
                  <a:pt x="704" y="839"/>
                </a:lnTo>
                <a:lnTo>
                  <a:pt x="686" y="850"/>
                </a:lnTo>
                <a:lnTo>
                  <a:pt x="667" y="862"/>
                </a:lnTo>
                <a:lnTo>
                  <a:pt x="647" y="872"/>
                </a:lnTo>
                <a:lnTo>
                  <a:pt x="628" y="882"/>
                </a:lnTo>
                <a:lnTo>
                  <a:pt x="607" y="890"/>
                </a:lnTo>
                <a:lnTo>
                  <a:pt x="586" y="896"/>
                </a:lnTo>
                <a:lnTo>
                  <a:pt x="565" y="903"/>
                </a:lnTo>
                <a:lnTo>
                  <a:pt x="542" y="908"/>
                </a:lnTo>
                <a:lnTo>
                  <a:pt x="520" y="911"/>
                </a:lnTo>
                <a:lnTo>
                  <a:pt x="497" y="914"/>
                </a:lnTo>
                <a:lnTo>
                  <a:pt x="474" y="916"/>
                </a:lnTo>
                <a:lnTo>
                  <a:pt x="452" y="918"/>
                </a:lnTo>
                <a:lnTo>
                  <a:pt x="428" y="916"/>
                </a:lnTo>
                <a:lnTo>
                  <a:pt x="405" y="914"/>
                </a:lnTo>
                <a:lnTo>
                  <a:pt x="382" y="911"/>
                </a:lnTo>
                <a:lnTo>
                  <a:pt x="360" y="908"/>
                </a:lnTo>
                <a:lnTo>
                  <a:pt x="339" y="903"/>
                </a:lnTo>
                <a:lnTo>
                  <a:pt x="318" y="896"/>
                </a:lnTo>
                <a:lnTo>
                  <a:pt x="297" y="890"/>
                </a:lnTo>
                <a:lnTo>
                  <a:pt x="276" y="882"/>
                </a:lnTo>
                <a:lnTo>
                  <a:pt x="255" y="872"/>
                </a:lnTo>
                <a:lnTo>
                  <a:pt x="235" y="862"/>
                </a:lnTo>
                <a:lnTo>
                  <a:pt x="218" y="850"/>
                </a:lnTo>
                <a:lnTo>
                  <a:pt x="198" y="839"/>
                </a:lnTo>
                <a:lnTo>
                  <a:pt x="180" y="826"/>
                </a:lnTo>
                <a:lnTo>
                  <a:pt x="164" y="813"/>
                </a:lnTo>
                <a:lnTo>
                  <a:pt x="148" y="798"/>
                </a:lnTo>
                <a:lnTo>
                  <a:pt x="132" y="783"/>
                </a:lnTo>
                <a:lnTo>
                  <a:pt x="118" y="767"/>
                </a:lnTo>
                <a:lnTo>
                  <a:pt x="103" y="750"/>
                </a:lnTo>
                <a:lnTo>
                  <a:pt x="88" y="732"/>
                </a:lnTo>
                <a:lnTo>
                  <a:pt x="77" y="714"/>
                </a:lnTo>
                <a:lnTo>
                  <a:pt x="64" y="696"/>
                </a:lnTo>
                <a:lnTo>
                  <a:pt x="55" y="677"/>
                </a:lnTo>
                <a:lnTo>
                  <a:pt x="43" y="657"/>
                </a:lnTo>
                <a:lnTo>
                  <a:pt x="35" y="637"/>
                </a:lnTo>
                <a:lnTo>
                  <a:pt x="27" y="616"/>
                </a:lnTo>
                <a:lnTo>
                  <a:pt x="19" y="595"/>
                </a:lnTo>
                <a:lnTo>
                  <a:pt x="14" y="573"/>
                </a:lnTo>
                <a:lnTo>
                  <a:pt x="9" y="551"/>
                </a:lnTo>
                <a:lnTo>
                  <a:pt x="4" y="528"/>
                </a:lnTo>
                <a:lnTo>
                  <a:pt x="1" y="505"/>
                </a:lnTo>
                <a:lnTo>
                  <a:pt x="0" y="482"/>
                </a:lnTo>
                <a:lnTo>
                  <a:pt x="0" y="4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49" name="Freeform 5"/>
          <p:cNvSpPr>
            <a:spLocks/>
          </p:cNvSpPr>
          <p:nvPr/>
        </p:nvSpPr>
        <p:spPr bwMode="auto">
          <a:xfrm>
            <a:off x="3395663" y="2586038"/>
            <a:ext cx="820737" cy="831850"/>
          </a:xfrm>
          <a:custGeom>
            <a:avLst/>
            <a:gdLst>
              <a:gd name="T0" fmla="*/ 2147483647 w 517"/>
              <a:gd name="T1" fmla="*/ 2147483647 h 524"/>
              <a:gd name="T2" fmla="*/ 2147483647 w 517"/>
              <a:gd name="T3" fmla="*/ 2147483647 h 524"/>
              <a:gd name="T4" fmla="*/ 2147483647 w 517"/>
              <a:gd name="T5" fmla="*/ 2147483647 h 524"/>
              <a:gd name="T6" fmla="*/ 2147483647 w 517"/>
              <a:gd name="T7" fmla="*/ 2147483647 h 524"/>
              <a:gd name="T8" fmla="*/ 2147483647 w 517"/>
              <a:gd name="T9" fmla="*/ 2147483647 h 524"/>
              <a:gd name="T10" fmla="*/ 2147483647 w 517"/>
              <a:gd name="T11" fmla="*/ 2147483647 h 524"/>
              <a:gd name="T12" fmla="*/ 2147483647 w 517"/>
              <a:gd name="T13" fmla="*/ 2147483647 h 524"/>
              <a:gd name="T14" fmla="*/ 2147483647 w 517"/>
              <a:gd name="T15" fmla="*/ 2147483647 h 524"/>
              <a:gd name="T16" fmla="*/ 2147483647 w 517"/>
              <a:gd name="T17" fmla="*/ 2147483647 h 524"/>
              <a:gd name="T18" fmla="*/ 2147483647 w 517"/>
              <a:gd name="T19" fmla="*/ 2147483647 h 524"/>
              <a:gd name="T20" fmla="*/ 2147483647 w 517"/>
              <a:gd name="T21" fmla="*/ 0 h 524"/>
              <a:gd name="T22" fmla="*/ 2147483647 w 517"/>
              <a:gd name="T23" fmla="*/ 2147483647 h 524"/>
              <a:gd name="T24" fmla="*/ 2147483647 w 517"/>
              <a:gd name="T25" fmla="*/ 2147483647 h 524"/>
              <a:gd name="T26" fmla="*/ 2147483647 w 517"/>
              <a:gd name="T27" fmla="*/ 2147483647 h 524"/>
              <a:gd name="T28" fmla="*/ 2147483647 w 517"/>
              <a:gd name="T29" fmla="*/ 2147483647 h 524"/>
              <a:gd name="T30" fmla="*/ 2147483647 w 517"/>
              <a:gd name="T31" fmla="*/ 2147483647 h 524"/>
              <a:gd name="T32" fmla="*/ 2147483647 w 517"/>
              <a:gd name="T33" fmla="*/ 2147483647 h 524"/>
              <a:gd name="T34" fmla="*/ 2147483647 w 517"/>
              <a:gd name="T35" fmla="*/ 2147483647 h 524"/>
              <a:gd name="T36" fmla="*/ 2147483647 w 517"/>
              <a:gd name="T37" fmla="*/ 2147483647 h 524"/>
              <a:gd name="T38" fmla="*/ 2147483647 w 517"/>
              <a:gd name="T39" fmla="*/ 2147483647 h 524"/>
              <a:gd name="T40" fmla="*/ 2147483647 w 517"/>
              <a:gd name="T41" fmla="*/ 2147483647 h 524"/>
              <a:gd name="T42" fmla="*/ 2147483647 w 517"/>
              <a:gd name="T43" fmla="*/ 2147483647 h 524"/>
              <a:gd name="T44" fmla="*/ 2147483647 w 517"/>
              <a:gd name="T45" fmla="*/ 2147483647 h 524"/>
              <a:gd name="T46" fmla="*/ 2147483647 w 517"/>
              <a:gd name="T47" fmla="*/ 2147483647 h 524"/>
              <a:gd name="T48" fmla="*/ 2147483647 w 517"/>
              <a:gd name="T49" fmla="*/ 2147483647 h 524"/>
              <a:gd name="T50" fmla="*/ 2147483647 w 517"/>
              <a:gd name="T51" fmla="*/ 2147483647 h 524"/>
              <a:gd name="T52" fmla="*/ 2147483647 w 517"/>
              <a:gd name="T53" fmla="*/ 2147483647 h 524"/>
              <a:gd name="T54" fmla="*/ 2147483647 w 517"/>
              <a:gd name="T55" fmla="*/ 2147483647 h 524"/>
              <a:gd name="T56" fmla="*/ 2147483647 w 517"/>
              <a:gd name="T57" fmla="*/ 2147483647 h 524"/>
              <a:gd name="T58" fmla="*/ 2147483647 w 517"/>
              <a:gd name="T59" fmla="*/ 2147483647 h 524"/>
              <a:gd name="T60" fmla="*/ 2147483647 w 517"/>
              <a:gd name="T61" fmla="*/ 2147483647 h 524"/>
              <a:gd name="T62" fmla="*/ 2147483647 w 517"/>
              <a:gd name="T63" fmla="*/ 2147483647 h 524"/>
              <a:gd name="T64" fmla="*/ 2147483647 w 517"/>
              <a:gd name="T65" fmla="*/ 2147483647 h 524"/>
              <a:gd name="T66" fmla="*/ 2147483647 w 517"/>
              <a:gd name="T67" fmla="*/ 2147483647 h 524"/>
              <a:gd name="T68" fmla="*/ 2147483647 w 517"/>
              <a:gd name="T69" fmla="*/ 2147483647 h 524"/>
              <a:gd name="T70" fmla="*/ 2147483647 w 517"/>
              <a:gd name="T71" fmla="*/ 2147483647 h 524"/>
              <a:gd name="T72" fmla="*/ 2147483647 w 517"/>
              <a:gd name="T73" fmla="*/ 2147483647 h 524"/>
              <a:gd name="T74" fmla="*/ 2147483647 w 517"/>
              <a:gd name="T75" fmla="*/ 2147483647 h 524"/>
              <a:gd name="T76" fmla="*/ 2147483647 w 517"/>
              <a:gd name="T77" fmla="*/ 2147483647 h 524"/>
              <a:gd name="T78" fmla="*/ 2147483647 w 517"/>
              <a:gd name="T79" fmla="*/ 2147483647 h 524"/>
              <a:gd name="T80" fmla="*/ 2147483647 w 517"/>
              <a:gd name="T81" fmla="*/ 2147483647 h 524"/>
              <a:gd name="T82" fmla="*/ 2147483647 w 517"/>
              <a:gd name="T83" fmla="*/ 2147483647 h 524"/>
              <a:gd name="T84" fmla="*/ 0 w 517"/>
              <a:gd name="T85" fmla="*/ 2147483647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0" name="Freeform 6"/>
          <p:cNvSpPr>
            <a:spLocks/>
          </p:cNvSpPr>
          <p:nvPr/>
        </p:nvSpPr>
        <p:spPr bwMode="auto">
          <a:xfrm>
            <a:off x="3395663" y="2586038"/>
            <a:ext cx="820737" cy="831850"/>
          </a:xfrm>
          <a:custGeom>
            <a:avLst/>
            <a:gdLst>
              <a:gd name="T0" fmla="*/ 2147483647 w 517"/>
              <a:gd name="T1" fmla="*/ 2147483647 h 524"/>
              <a:gd name="T2" fmla="*/ 2147483647 w 517"/>
              <a:gd name="T3" fmla="*/ 2147483647 h 524"/>
              <a:gd name="T4" fmla="*/ 2147483647 w 517"/>
              <a:gd name="T5" fmla="*/ 2147483647 h 524"/>
              <a:gd name="T6" fmla="*/ 2147483647 w 517"/>
              <a:gd name="T7" fmla="*/ 2147483647 h 524"/>
              <a:gd name="T8" fmla="*/ 2147483647 w 517"/>
              <a:gd name="T9" fmla="*/ 2147483647 h 524"/>
              <a:gd name="T10" fmla="*/ 2147483647 w 517"/>
              <a:gd name="T11" fmla="*/ 2147483647 h 524"/>
              <a:gd name="T12" fmla="*/ 2147483647 w 517"/>
              <a:gd name="T13" fmla="*/ 2147483647 h 524"/>
              <a:gd name="T14" fmla="*/ 2147483647 w 517"/>
              <a:gd name="T15" fmla="*/ 2147483647 h 524"/>
              <a:gd name="T16" fmla="*/ 2147483647 w 517"/>
              <a:gd name="T17" fmla="*/ 2147483647 h 524"/>
              <a:gd name="T18" fmla="*/ 2147483647 w 517"/>
              <a:gd name="T19" fmla="*/ 2147483647 h 524"/>
              <a:gd name="T20" fmla="*/ 2147483647 w 517"/>
              <a:gd name="T21" fmla="*/ 0 h 524"/>
              <a:gd name="T22" fmla="*/ 2147483647 w 517"/>
              <a:gd name="T23" fmla="*/ 2147483647 h 524"/>
              <a:gd name="T24" fmla="*/ 2147483647 w 517"/>
              <a:gd name="T25" fmla="*/ 2147483647 h 524"/>
              <a:gd name="T26" fmla="*/ 2147483647 w 517"/>
              <a:gd name="T27" fmla="*/ 2147483647 h 524"/>
              <a:gd name="T28" fmla="*/ 2147483647 w 517"/>
              <a:gd name="T29" fmla="*/ 2147483647 h 524"/>
              <a:gd name="T30" fmla="*/ 2147483647 w 517"/>
              <a:gd name="T31" fmla="*/ 2147483647 h 524"/>
              <a:gd name="T32" fmla="*/ 2147483647 w 517"/>
              <a:gd name="T33" fmla="*/ 2147483647 h 524"/>
              <a:gd name="T34" fmla="*/ 2147483647 w 517"/>
              <a:gd name="T35" fmla="*/ 2147483647 h 524"/>
              <a:gd name="T36" fmla="*/ 2147483647 w 517"/>
              <a:gd name="T37" fmla="*/ 2147483647 h 524"/>
              <a:gd name="T38" fmla="*/ 2147483647 w 517"/>
              <a:gd name="T39" fmla="*/ 2147483647 h 524"/>
              <a:gd name="T40" fmla="*/ 2147483647 w 517"/>
              <a:gd name="T41" fmla="*/ 2147483647 h 524"/>
              <a:gd name="T42" fmla="*/ 2147483647 w 517"/>
              <a:gd name="T43" fmla="*/ 2147483647 h 524"/>
              <a:gd name="T44" fmla="*/ 2147483647 w 517"/>
              <a:gd name="T45" fmla="*/ 2147483647 h 524"/>
              <a:gd name="T46" fmla="*/ 2147483647 w 517"/>
              <a:gd name="T47" fmla="*/ 2147483647 h 524"/>
              <a:gd name="T48" fmla="*/ 2147483647 w 517"/>
              <a:gd name="T49" fmla="*/ 2147483647 h 524"/>
              <a:gd name="T50" fmla="*/ 2147483647 w 517"/>
              <a:gd name="T51" fmla="*/ 2147483647 h 524"/>
              <a:gd name="T52" fmla="*/ 2147483647 w 517"/>
              <a:gd name="T53" fmla="*/ 2147483647 h 524"/>
              <a:gd name="T54" fmla="*/ 2147483647 w 517"/>
              <a:gd name="T55" fmla="*/ 2147483647 h 524"/>
              <a:gd name="T56" fmla="*/ 2147483647 w 517"/>
              <a:gd name="T57" fmla="*/ 2147483647 h 524"/>
              <a:gd name="T58" fmla="*/ 2147483647 w 517"/>
              <a:gd name="T59" fmla="*/ 2147483647 h 524"/>
              <a:gd name="T60" fmla="*/ 2147483647 w 517"/>
              <a:gd name="T61" fmla="*/ 2147483647 h 524"/>
              <a:gd name="T62" fmla="*/ 2147483647 w 517"/>
              <a:gd name="T63" fmla="*/ 2147483647 h 524"/>
              <a:gd name="T64" fmla="*/ 2147483647 w 517"/>
              <a:gd name="T65" fmla="*/ 2147483647 h 524"/>
              <a:gd name="T66" fmla="*/ 2147483647 w 517"/>
              <a:gd name="T67" fmla="*/ 2147483647 h 524"/>
              <a:gd name="T68" fmla="*/ 2147483647 w 517"/>
              <a:gd name="T69" fmla="*/ 2147483647 h 524"/>
              <a:gd name="T70" fmla="*/ 2147483647 w 517"/>
              <a:gd name="T71" fmla="*/ 2147483647 h 524"/>
              <a:gd name="T72" fmla="*/ 2147483647 w 517"/>
              <a:gd name="T73" fmla="*/ 2147483647 h 524"/>
              <a:gd name="T74" fmla="*/ 2147483647 w 517"/>
              <a:gd name="T75" fmla="*/ 2147483647 h 524"/>
              <a:gd name="T76" fmla="*/ 2147483647 w 517"/>
              <a:gd name="T77" fmla="*/ 2147483647 h 524"/>
              <a:gd name="T78" fmla="*/ 2147483647 w 517"/>
              <a:gd name="T79" fmla="*/ 2147483647 h 524"/>
              <a:gd name="T80" fmla="*/ 2147483647 w 517"/>
              <a:gd name="T81" fmla="*/ 2147483647 h 524"/>
              <a:gd name="T82" fmla="*/ 2147483647 w 517"/>
              <a:gd name="T83" fmla="*/ 2147483647 h 524"/>
              <a:gd name="T84" fmla="*/ 0 w 517"/>
              <a:gd name="T85" fmla="*/ 2147483647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17" h="524">
                <a:moveTo>
                  <a:pt x="0" y="262"/>
                </a:moveTo>
                <a:lnTo>
                  <a:pt x="0" y="247"/>
                </a:lnTo>
                <a:lnTo>
                  <a:pt x="2" y="234"/>
                </a:lnTo>
                <a:lnTo>
                  <a:pt x="4" y="221"/>
                </a:lnTo>
                <a:lnTo>
                  <a:pt x="5" y="208"/>
                </a:lnTo>
                <a:lnTo>
                  <a:pt x="8" y="196"/>
                </a:lnTo>
                <a:lnTo>
                  <a:pt x="12" y="183"/>
                </a:lnTo>
                <a:lnTo>
                  <a:pt x="17" y="172"/>
                </a:lnTo>
                <a:lnTo>
                  <a:pt x="20" y="159"/>
                </a:lnTo>
                <a:lnTo>
                  <a:pt x="26" y="147"/>
                </a:lnTo>
                <a:lnTo>
                  <a:pt x="31" y="136"/>
                </a:lnTo>
                <a:lnTo>
                  <a:pt x="38" y="126"/>
                </a:lnTo>
                <a:lnTo>
                  <a:pt x="44" y="114"/>
                </a:lnTo>
                <a:lnTo>
                  <a:pt x="52" y="105"/>
                </a:lnTo>
                <a:lnTo>
                  <a:pt x="59" y="95"/>
                </a:lnTo>
                <a:lnTo>
                  <a:pt x="67" y="85"/>
                </a:lnTo>
                <a:lnTo>
                  <a:pt x="76" y="77"/>
                </a:lnTo>
                <a:lnTo>
                  <a:pt x="84" y="67"/>
                </a:lnTo>
                <a:lnTo>
                  <a:pt x="94" y="59"/>
                </a:lnTo>
                <a:lnTo>
                  <a:pt x="104" y="50"/>
                </a:lnTo>
                <a:lnTo>
                  <a:pt x="113" y="44"/>
                </a:lnTo>
                <a:lnTo>
                  <a:pt x="125" y="37"/>
                </a:lnTo>
                <a:lnTo>
                  <a:pt x="136" y="31"/>
                </a:lnTo>
                <a:lnTo>
                  <a:pt x="146" y="24"/>
                </a:lnTo>
                <a:lnTo>
                  <a:pt x="159" y="19"/>
                </a:lnTo>
                <a:lnTo>
                  <a:pt x="170" y="14"/>
                </a:lnTo>
                <a:lnTo>
                  <a:pt x="181" y="11"/>
                </a:lnTo>
                <a:lnTo>
                  <a:pt x="194" y="8"/>
                </a:lnTo>
                <a:lnTo>
                  <a:pt x="207" y="5"/>
                </a:lnTo>
                <a:lnTo>
                  <a:pt x="218" y="1"/>
                </a:lnTo>
                <a:lnTo>
                  <a:pt x="231" y="0"/>
                </a:lnTo>
                <a:lnTo>
                  <a:pt x="246" y="0"/>
                </a:lnTo>
                <a:lnTo>
                  <a:pt x="259" y="0"/>
                </a:lnTo>
                <a:lnTo>
                  <a:pt x="272" y="0"/>
                </a:lnTo>
                <a:lnTo>
                  <a:pt x="285" y="0"/>
                </a:lnTo>
                <a:lnTo>
                  <a:pt x="298" y="1"/>
                </a:lnTo>
                <a:lnTo>
                  <a:pt x="310" y="5"/>
                </a:lnTo>
                <a:lnTo>
                  <a:pt x="323" y="8"/>
                </a:lnTo>
                <a:lnTo>
                  <a:pt x="335" y="11"/>
                </a:lnTo>
                <a:lnTo>
                  <a:pt x="348" y="14"/>
                </a:lnTo>
                <a:lnTo>
                  <a:pt x="359" y="19"/>
                </a:lnTo>
                <a:lnTo>
                  <a:pt x="370" y="24"/>
                </a:lnTo>
                <a:lnTo>
                  <a:pt x="381" y="31"/>
                </a:lnTo>
                <a:lnTo>
                  <a:pt x="393" y="37"/>
                </a:lnTo>
                <a:lnTo>
                  <a:pt x="402" y="44"/>
                </a:lnTo>
                <a:lnTo>
                  <a:pt x="414" y="50"/>
                </a:lnTo>
                <a:lnTo>
                  <a:pt x="423" y="59"/>
                </a:lnTo>
                <a:lnTo>
                  <a:pt x="432" y="67"/>
                </a:lnTo>
                <a:lnTo>
                  <a:pt x="441" y="77"/>
                </a:lnTo>
                <a:lnTo>
                  <a:pt x="449" y="85"/>
                </a:lnTo>
                <a:lnTo>
                  <a:pt x="457" y="95"/>
                </a:lnTo>
                <a:lnTo>
                  <a:pt x="465" y="105"/>
                </a:lnTo>
                <a:lnTo>
                  <a:pt x="474" y="114"/>
                </a:lnTo>
                <a:lnTo>
                  <a:pt x="480" y="126"/>
                </a:lnTo>
                <a:lnTo>
                  <a:pt x="486" y="136"/>
                </a:lnTo>
                <a:lnTo>
                  <a:pt x="491" y="147"/>
                </a:lnTo>
                <a:lnTo>
                  <a:pt x="496" y="159"/>
                </a:lnTo>
                <a:lnTo>
                  <a:pt x="501" y="172"/>
                </a:lnTo>
                <a:lnTo>
                  <a:pt x="506" y="183"/>
                </a:lnTo>
                <a:lnTo>
                  <a:pt x="509" y="196"/>
                </a:lnTo>
                <a:lnTo>
                  <a:pt x="512" y="208"/>
                </a:lnTo>
                <a:lnTo>
                  <a:pt x="514" y="221"/>
                </a:lnTo>
                <a:lnTo>
                  <a:pt x="516" y="234"/>
                </a:lnTo>
                <a:lnTo>
                  <a:pt x="517" y="247"/>
                </a:lnTo>
                <a:lnTo>
                  <a:pt x="517" y="262"/>
                </a:lnTo>
                <a:lnTo>
                  <a:pt x="517" y="275"/>
                </a:lnTo>
                <a:lnTo>
                  <a:pt x="516" y="288"/>
                </a:lnTo>
                <a:lnTo>
                  <a:pt x="514" y="301"/>
                </a:lnTo>
                <a:lnTo>
                  <a:pt x="512" y="314"/>
                </a:lnTo>
                <a:lnTo>
                  <a:pt x="509" y="327"/>
                </a:lnTo>
                <a:lnTo>
                  <a:pt x="506" y="339"/>
                </a:lnTo>
                <a:lnTo>
                  <a:pt x="501" y="352"/>
                </a:lnTo>
                <a:lnTo>
                  <a:pt x="496" y="363"/>
                </a:lnTo>
                <a:lnTo>
                  <a:pt x="491" y="375"/>
                </a:lnTo>
                <a:lnTo>
                  <a:pt x="486" y="386"/>
                </a:lnTo>
                <a:lnTo>
                  <a:pt x="480" y="398"/>
                </a:lnTo>
                <a:lnTo>
                  <a:pt x="474" y="408"/>
                </a:lnTo>
                <a:lnTo>
                  <a:pt x="465" y="417"/>
                </a:lnTo>
                <a:lnTo>
                  <a:pt x="457" y="427"/>
                </a:lnTo>
                <a:lnTo>
                  <a:pt x="449" y="437"/>
                </a:lnTo>
                <a:lnTo>
                  <a:pt x="441" y="447"/>
                </a:lnTo>
                <a:lnTo>
                  <a:pt x="432" y="455"/>
                </a:lnTo>
                <a:lnTo>
                  <a:pt x="423" y="463"/>
                </a:lnTo>
                <a:lnTo>
                  <a:pt x="414" y="472"/>
                </a:lnTo>
                <a:lnTo>
                  <a:pt x="402" y="478"/>
                </a:lnTo>
                <a:lnTo>
                  <a:pt x="393" y="485"/>
                </a:lnTo>
                <a:lnTo>
                  <a:pt x="381" y="491"/>
                </a:lnTo>
                <a:lnTo>
                  <a:pt x="370" y="498"/>
                </a:lnTo>
                <a:lnTo>
                  <a:pt x="359" y="503"/>
                </a:lnTo>
                <a:lnTo>
                  <a:pt x="348" y="508"/>
                </a:lnTo>
                <a:lnTo>
                  <a:pt x="335" y="511"/>
                </a:lnTo>
                <a:lnTo>
                  <a:pt x="323" y="516"/>
                </a:lnTo>
                <a:lnTo>
                  <a:pt x="310" y="517"/>
                </a:lnTo>
                <a:lnTo>
                  <a:pt x="298" y="521"/>
                </a:lnTo>
                <a:lnTo>
                  <a:pt x="285" y="522"/>
                </a:lnTo>
                <a:lnTo>
                  <a:pt x="272" y="522"/>
                </a:lnTo>
                <a:lnTo>
                  <a:pt x="259" y="524"/>
                </a:lnTo>
                <a:lnTo>
                  <a:pt x="246" y="522"/>
                </a:lnTo>
                <a:lnTo>
                  <a:pt x="231" y="522"/>
                </a:lnTo>
                <a:lnTo>
                  <a:pt x="218" y="521"/>
                </a:lnTo>
                <a:lnTo>
                  <a:pt x="207" y="517"/>
                </a:lnTo>
                <a:lnTo>
                  <a:pt x="194" y="516"/>
                </a:lnTo>
                <a:lnTo>
                  <a:pt x="181" y="511"/>
                </a:lnTo>
                <a:lnTo>
                  <a:pt x="170" y="508"/>
                </a:lnTo>
                <a:lnTo>
                  <a:pt x="159" y="503"/>
                </a:lnTo>
                <a:lnTo>
                  <a:pt x="146" y="498"/>
                </a:lnTo>
                <a:lnTo>
                  <a:pt x="136" y="491"/>
                </a:lnTo>
                <a:lnTo>
                  <a:pt x="125" y="485"/>
                </a:lnTo>
                <a:lnTo>
                  <a:pt x="113" y="478"/>
                </a:lnTo>
                <a:lnTo>
                  <a:pt x="104" y="472"/>
                </a:lnTo>
                <a:lnTo>
                  <a:pt x="94" y="463"/>
                </a:lnTo>
                <a:lnTo>
                  <a:pt x="84" y="455"/>
                </a:lnTo>
                <a:lnTo>
                  <a:pt x="76" y="447"/>
                </a:lnTo>
                <a:lnTo>
                  <a:pt x="67" y="437"/>
                </a:lnTo>
                <a:lnTo>
                  <a:pt x="59" y="427"/>
                </a:lnTo>
                <a:lnTo>
                  <a:pt x="52" y="417"/>
                </a:lnTo>
                <a:lnTo>
                  <a:pt x="44" y="408"/>
                </a:lnTo>
                <a:lnTo>
                  <a:pt x="38" y="398"/>
                </a:lnTo>
                <a:lnTo>
                  <a:pt x="31" y="386"/>
                </a:lnTo>
                <a:lnTo>
                  <a:pt x="26" y="375"/>
                </a:lnTo>
                <a:lnTo>
                  <a:pt x="20" y="363"/>
                </a:lnTo>
                <a:lnTo>
                  <a:pt x="17" y="352"/>
                </a:lnTo>
                <a:lnTo>
                  <a:pt x="12" y="339"/>
                </a:lnTo>
                <a:lnTo>
                  <a:pt x="8" y="327"/>
                </a:lnTo>
                <a:lnTo>
                  <a:pt x="5" y="314"/>
                </a:lnTo>
                <a:lnTo>
                  <a:pt x="4" y="301"/>
                </a:lnTo>
                <a:lnTo>
                  <a:pt x="2" y="288"/>
                </a:lnTo>
                <a:lnTo>
                  <a:pt x="0" y="275"/>
                </a:lnTo>
                <a:lnTo>
                  <a:pt x="0" y="2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1" name="Freeform 7"/>
          <p:cNvSpPr>
            <a:spLocks/>
          </p:cNvSpPr>
          <p:nvPr/>
        </p:nvSpPr>
        <p:spPr bwMode="auto">
          <a:xfrm>
            <a:off x="3395663" y="3730625"/>
            <a:ext cx="820737" cy="2100263"/>
          </a:xfrm>
          <a:custGeom>
            <a:avLst/>
            <a:gdLst>
              <a:gd name="T0" fmla="*/ 2147483647 w 517"/>
              <a:gd name="T1" fmla="*/ 0 h 1323"/>
              <a:gd name="T2" fmla="*/ 0 w 517"/>
              <a:gd name="T3" fmla="*/ 2147483647 h 1323"/>
              <a:gd name="T4" fmla="*/ 2147483647 w 517"/>
              <a:gd name="T5" fmla="*/ 2147483647 h 1323"/>
              <a:gd name="T6" fmla="*/ 2147483647 w 517"/>
              <a:gd name="T7" fmla="*/ 2147483647 h 1323"/>
              <a:gd name="T8" fmla="*/ 2147483647 w 517"/>
              <a:gd name="T9" fmla="*/ 2147483647 h 1323"/>
              <a:gd name="T10" fmla="*/ 2147483647 w 517"/>
              <a:gd name="T11" fmla="*/ 2147483647 h 1323"/>
              <a:gd name="T12" fmla="*/ 2147483647 w 517"/>
              <a:gd name="T13" fmla="*/ 2147483647 h 1323"/>
              <a:gd name="T14" fmla="*/ 2147483647 w 517"/>
              <a:gd name="T15" fmla="*/ 0 h 1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7" h="1323">
                <a:moveTo>
                  <a:pt x="259" y="0"/>
                </a:moveTo>
                <a:lnTo>
                  <a:pt x="0" y="262"/>
                </a:lnTo>
                <a:lnTo>
                  <a:pt x="170" y="262"/>
                </a:lnTo>
                <a:lnTo>
                  <a:pt x="170" y="1323"/>
                </a:lnTo>
                <a:lnTo>
                  <a:pt x="346" y="1323"/>
                </a:lnTo>
                <a:lnTo>
                  <a:pt x="346" y="262"/>
                </a:lnTo>
                <a:lnTo>
                  <a:pt x="517" y="262"/>
                </a:lnTo>
                <a:lnTo>
                  <a:pt x="259"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2" name="Freeform 8"/>
          <p:cNvSpPr>
            <a:spLocks/>
          </p:cNvSpPr>
          <p:nvPr/>
        </p:nvSpPr>
        <p:spPr bwMode="auto">
          <a:xfrm>
            <a:off x="3395663" y="3730625"/>
            <a:ext cx="820737" cy="2100263"/>
          </a:xfrm>
          <a:custGeom>
            <a:avLst/>
            <a:gdLst>
              <a:gd name="T0" fmla="*/ 2147483647 w 517"/>
              <a:gd name="T1" fmla="*/ 0 h 1323"/>
              <a:gd name="T2" fmla="*/ 0 w 517"/>
              <a:gd name="T3" fmla="*/ 2147483647 h 1323"/>
              <a:gd name="T4" fmla="*/ 2147483647 w 517"/>
              <a:gd name="T5" fmla="*/ 2147483647 h 1323"/>
              <a:gd name="T6" fmla="*/ 2147483647 w 517"/>
              <a:gd name="T7" fmla="*/ 2147483647 h 1323"/>
              <a:gd name="T8" fmla="*/ 2147483647 w 517"/>
              <a:gd name="T9" fmla="*/ 2147483647 h 1323"/>
              <a:gd name="T10" fmla="*/ 2147483647 w 517"/>
              <a:gd name="T11" fmla="*/ 2147483647 h 1323"/>
              <a:gd name="T12" fmla="*/ 2147483647 w 517"/>
              <a:gd name="T13" fmla="*/ 2147483647 h 1323"/>
              <a:gd name="T14" fmla="*/ 2147483647 w 517"/>
              <a:gd name="T15" fmla="*/ 0 h 1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7" h="1323">
                <a:moveTo>
                  <a:pt x="259" y="0"/>
                </a:moveTo>
                <a:lnTo>
                  <a:pt x="0" y="262"/>
                </a:lnTo>
                <a:lnTo>
                  <a:pt x="170" y="262"/>
                </a:lnTo>
                <a:lnTo>
                  <a:pt x="170" y="1323"/>
                </a:lnTo>
                <a:lnTo>
                  <a:pt x="346" y="1323"/>
                </a:lnTo>
                <a:lnTo>
                  <a:pt x="346" y="262"/>
                </a:lnTo>
                <a:lnTo>
                  <a:pt x="517" y="262"/>
                </a:lnTo>
                <a:lnTo>
                  <a:pt x="259" y="0"/>
                </a:lnTo>
                <a:close/>
              </a:path>
            </a:pathLst>
          </a:custGeom>
          <a:solidFill>
            <a:srgbClr val="FF9900"/>
          </a:solidFill>
          <a:ln w="28575">
            <a:solidFill>
              <a:srgbClr val="000000"/>
            </a:solidFill>
            <a:round/>
            <a:headEnd/>
            <a:tailEnd/>
          </a:ln>
        </p:spPr>
        <p:txBody>
          <a:bodyPr/>
          <a:lstStyle/>
          <a:p>
            <a:endParaRPr lang="zh-CN" altLang="en-US"/>
          </a:p>
        </p:txBody>
      </p:sp>
      <p:sp>
        <p:nvSpPr>
          <p:cNvPr id="57353" name="Line 9"/>
          <p:cNvSpPr>
            <a:spLocks noChangeShapeType="1"/>
          </p:cNvSpPr>
          <p:nvPr/>
        </p:nvSpPr>
        <p:spPr bwMode="auto">
          <a:xfrm>
            <a:off x="827088" y="2997200"/>
            <a:ext cx="2003425" cy="6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4" name="Freeform 10"/>
          <p:cNvSpPr>
            <a:spLocks/>
          </p:cNvSpPr>
          <p:nvPr/>
        </p:nvSpPr>
        <p:spPr bwMode="auto">
          <a:xfrm>
            <a:off x="2806700" y="2905125"/>
            <a:ext cx="282575" cy="190500"/>
          </a:xfrm>
          <a:custGeom>
            <a:avLst/>
            <a:gdLst>
              <a:gd name="T0" fmla="*/ 0 w 178"/>
              <a:gd name="T1" fmla="*/ 0 h 120"/>
              <a:gd name="T2" fmla="*/ 2147483647 w 178"/>
              <a:gd name="T3" fmla="*/ 2147483647 h 120"/>
              <a:gd name="T4" fmla="*/ 0 w 178"/>
              <a:gd name="T5" fmla="*/ 2147483647 h 120"/>
              <a:gd name="T6" fmla="*/ 0 w 178"/>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0">
                <a:moveTo>
                  <a:pt x="0" y="0"/>
                </a:moveTo>
                <a:lnTo>
                  <a:pt x="178" y="61"/>
                </a:lnTo>
                <a:lnTo>
                  <a:pt x="0" y="1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5" name="Line 11"/>
          <p:cNvSpPr>
            <a:spLocks noChangeShapeType="1"/>
          </p:cNvSpPr>
          <p:nvPr/>
        </p:nvSpPr>
        <p:spPr bwMode="auto">
          <a:xfrm>
            <a:off x="4498975" y="2995613"/>
            <a:ext cx="23050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Freeform 12"/>
          <p:cNvSpPr>
            <a:spLocks/>
          </p:cNvSpPr>
          <p:nvPr/>
        </p:nvSpPr>
        <p:spPr bwMode="auto">
          <a:xfrm>
            <a:off x="6804025" y="2905125"/>
            <a:ext cx="282575" cy="190500"/>
          </a:xfrm>
          <a:custGeom>
            <a:avLst/>
            <a:gdLst>
              <a:gd name="T0" fmla="*/ 0 w 178"/>
              <a:gd name="T1" fmla="*/ 0 h 120"/>
              <a:gd name="T2" fmla="*/ 2147483647 w 178"/>
              <a:gd name="T3" fmla="*/ 2147483647 h 120"/>
              <a:gd name="T4" fmla="*/ 0 w 178"/>
              <a:gd name="T5" fmla="*/ 2147483647 h 120"/>
              <a:gd name="T6" fmla="*/ 0 w 178"/>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0">
                <a:moveTo>
                  <a:pt x="0" y="0"/>
                </a:moveTo>
                <a:lnTo>
                  <a:pt x="178" y="61"/>
                </a:lnTo>
                <a:lnTo>
                  <a:pt x="0" y="1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7" name="Line 13"/>
          <p:cNvSpPr>
            <a:spLocks noChangeShapeType="1"/>
          </p:cNvSpPr>
          <p:nvPr/>
        </p:nvSpPr>
        <p:spPr bwMode="auto">
          <a:xfrm flipV="1">
            <a:off x="898525" y="5221288"/>
            <a:ext cx="2454275" cy="63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Freeform 14"/>
          <p:cNvSpPr>
            <a:spLocks/>
          </p:cNvSpPr>
          <p:nvPr/>
        </p:nvSpPr>
        <p:spPr bwMode="auto">
          <a:xfrm>
            <a:off x="3328988" y="5141913"/>
            <a:ext cx="282575" cy="188912"/>
          </a:xfrm>
          <a:custGeom>
            <a:avLst/>
            <a:gdLst>
              <a:gd name="T0" fmla="*/ 0 w 178"/>
              <a:gd name="T1" fmla="*/ 0 h 119"/>
              <a:gd name="T2" fmla="*/ 2147483647 w 178"/>
              <a:gd name="T3" fmla="*/ 2147483647 h 119"/>
              <a:gd name="T4" fmla="*/ 0 w 178"/>
              <a:gd name="T5" fmla="*/ 2147483647 h 119"/>
              <a:gd name="T6" fmla="*/ 0 w 178"/>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19">
                <a:moveTo>
                  <a:pt x="0" y="0"/>
                </a:moveTo>
                <a:lnTo>
                  <a:pt x="178" y="60"/>
                </a:lnTo>
                <a:lnTo>
                  <a:pt x="0" y="1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9" name="Line 15"/>
          <p:cNvSpPr>
            <a:spLocks noChangeShapeType="1"/>
          </p:cNvSpPr>
          <p:nvPr/>
        </p:nvSpPr>
        <p:spPr bwMode="auto">
          <a:xfrm flipV="1">
            <a:off x="4067175" y="5227638"/>
            <a:ext cx="2881313" cy="15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Freeform 16"/>
          <p:cNvSpPr>
            <a:spLocks/>
          </p:cNvSpPr>
          <p:nvPr/>
        </p:nvSpPr>
        <p:spPr bwMode="auto">
          <a:xfrm>
            <a:off x="6875463" y="5141913"/>
            <a:ext cx="282575" cy="188912"/>
          </a:xfrm>
          <a:custGeom>
            <a:avLst/>
            <a:gdLst>
              <a:gd name="T0" fmla="*/ 0 w 178"/>
              <a:gd name="T1" fmla="*/ 0 h 119"/>
              <a:gd name="T2" fmla="*/ 2147483647 w 178"/>
              <a:gd name="T3" fmla="*/ 2147483647 h 119"/>
              <a:gd name="T4" fmla="*/ 0 w 178"/>
              <a:gd name="T5" fmla="*/ 2147483647 h 119"/>
              <a:gd name="T6" fmla="*/ 0 w 178"/>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19">
                <a:moveTo>
                  <a:pt x="0" y="0"/>
                </a:moveTo>
                <a:lnTo>
                  <a:pt x="178" y="60"/>
                </a:lnTo>
                <a:lnTo>
                  <a:pt x="0" y="1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1" name="Rectangle 17"/>
          <p:cNvSpPr>
            <a:spLocks noChangeArrowheads="1"/>
          </p:cNvSpPr>
          <p:nvPr/>
        </p:nvSpPr>
        <p:spPr bwMode="auto">
          <a:xfrm>
            <a:off x="992188" y="2405063"/>
            <a:ext cx="16319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测试准备</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2" name="Rectangle 18"/>
          <p:cNvSpPr>
            <a:spLocks noChangeArrowheads="1"/>
          </p:cNvSpPr>
          <p:nvPr/>
        </p:nvSpPr>
        <p:spPr bwMode="auto">
          <a:xfrm>
            <a:off x="5000625" y="2349500"/>
            <a:ext cx="1631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测试执行</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3" name="Rectangle 19"/>
          <p:cNvSpPr>
            <a:spLocks noChangeArrowheads="1"/>
          </p:cNvSpPr>
          <p:nvPr/>
        </p:nvSpPr>
        <p:spPr bwMode="auto">
          <a:xfrm>
            <a:off x="7088188" y="2708275"/>
            <a:ext cx="1631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测试流程</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4" name="Rectangle 20"/>
          <p:cNvSpPr>
            <a:spLocks noChangeArrowheads="1"/>
          </p:cNvSpPr>
          <p:nvPr/>
        </p:nvSpPr>
        <p:spPr bwMode="auto">
          <a:xfrm>
            <a:off x="4194175" y="4235450"/>
            <a:ext cx="340201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其他流程（设计、编码等流程）</a:t>
            </a:r>
            <a:endParaRPr lang="zh-CN" altLang="en-US" sz="3200" b="1">
              <a:solidFill>
                <a:srgbClr val="009900"/>
              </a:solidFill>
              <a:ea typeface="黑体" panose="02010609060101010101" pitchFamily="49" charset="-122"/>
              <a:cs typeface="Arial" panose="020B0604020202020204" pitchFamily="34" charset="0"/>
            </a:endParaRPr>
          </a:p>
        </p:txBody>
      </p:sp>
      <p:sp>
        <p:nvSpPr>
          <p:cNvPr id="57365" name="Rectangle 21"/>
          <p:cNvSpPr>
            <a:spLocks noChangeArrowheads="1"/>
          </p:cNvSpPr>
          <p:nvPr/>
        </p:nvSpPr>
        <p:spPr bwMode="auto">
          <a:xfrm>
            <a:off x="2911475" y="1700213"/>
            <a:ext cx="20399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009900"/>
                </a:solidFill>
                <a:latin typeface="宋体" panose="02010600030101010101" pitchFamily="2" charset="-122"/>
                <a:ea typeface="黑体" panose="02010609060101010101" pitchFamily="49" charset="-122"/>
                <a:cs typeface="Arial" panose="020B0604020202020204" pitchFamily="34" charset="0"/>
              </a:rPr>
              <a:t>测试就绪点</a:t>
            </a:r>
            <a:endParaRPr lang="zh-CN" altLang="en-US" sz="3200" b="1">
              <a:solidFill>
                <a:srgbClr val="009900"/>
              </a:solidFill>
              <a:ea typeface="黑体" panose="02010609060101010101" pitchFamily="49" charset="-122"/>
              <a:cs typeface="Arial" panose="020B0604020202020204" pitchFamily="34" charset="0"/>
            </a:endParaRPr>
          </a:p>
        </p:txBody>
      </p:sp>
      <p:sp>
        <p:nvSpPr>
          <p:cNvPr id="2" name="TextBox 1"/>
          <p:cNvSpPr txBox="1"/>
          <p:nvPr/>
        </p:nvSpPr>
        <p:spPr>
          <a:xfrm>
            <a:off x="2339975" y="6092825"/>
            <a:ext cx="2808288" cy="461963"/>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a:defRPr/>
            </a:pPr>
            <a:r>
              <a:rPr lang="zh-CN" altLang="en-US" sz="2400" dirty="0"/>
              <a:t>测试的“微循环”</a:t>
            </a:r>
          </a:p>
        </p:txBody>
      </p:sp>
    </p:spTree>
  </p:cSld>
  <p:clrMapOvr>
    <a:masterClrMapping/>
  </p:clrMapOvr>
  <p:transition spd="med">
    <p:wipe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23850" y="692150"/>
            <a:ext cx="8540750" cy="720725"/>
          </a:xfrm>
        </p:spPr>
        <p:txBody>
          <a:bodyPr/>
          <a:lstStyle/>
          <a:p>
            <a:pPr eaLnBrk="1" hangingPunct="1"/>
            <a:r>
              <a:rPr lang="en-US" altLang="zh-CN" smtClean="0"/>
              <a:t>H</a:t>
            </a:r>
            <a:r>
              <a:rPr lang="zh-CN" altLang="en-US" smtClean="0"/>
              <a:t>模型</a:t>
            </a:r>
          </a:p>
        </p:txBody>
      </p:sp>
      <p:sp>
        <p:nvSpPr>
          <p:cNvPr id="59395" name="Rectangle 5"/>
          <p:cNvSpPr>
            <a:spLocks noGrp="1" noRot="1" noChangeArrowheads="1"/>
          </p:cNvSpPr>
          <p:nvPr>
            <p:ph type="body" idx="1"/>
          </p:nvPr>
        </p:nvSpPr>
        <p:spPr>
          <a:xfrm>
            <a:off x="395288" y="1484313"/>
            <a:ext cx="8540750" cy="4752975"/>
          </a:xfrm>
        </p:spPr>
        <p:txBody>
          <a:bodyPr/>
          <a:lstStyle/>
          <a:p>
            <a:pPr marL="457200" indent="-457200" eaLnBrk="1" hangingPunct="1"/>
            <a:r>
              <a:rPr lang="en-US" altLang="zh-CN" dirty="0" smtClean="0"/>
              <a:t>H</a:t>
            </a:r>
            <a:r>
              <a:rPr lang="zh-CN" altLang="en-US" dirty="0" smtClean="0"/>
              <a:t>模型的特点：</a:t>
            </a:r>
          </a:p>
          <a:p>
            <a:pPr marL="457200" indent="-457200" eaLnBrk="1" hangingPunct="1">
              <a:lnSpc>
                <a:spcPct val="200000"/>
              </a:lnSpc>
              <a:buFont typeface="Wingdings" panose="05000000000000000000" pitchFamily="2" charset="2"/>
              <a:buChar char="v"/>
            </a:pPr>
            <a:r>
              <a:rPr lang="en-US" altLang="zh-CN" dirty="0" smtClean="0"/>
              <a:t>H</a:t>
            </a:r>
            <a:r>
              <a:rPr lang="zh-CN" altLang="en-US" dirty="0" smtClean="0"/>
              <a:t>模型将测试活动完全独立出来，形成了一个完全独立的流程，将测试准备活动和测试执行活动清晰地体现出来。</a:t>
            </a:r>
          </a:p>
          <a:p>
            <a:pPr marL="457200" indent="-457200" eaLnBrk="1" hangingPunct="1">
              <a:lnSpc>
                <a:spcPct val="200000"/>
              </a:lnSpc>
              <a:buFont typeface="Wingdings" panose="05000000000000000000" pitchFamily="2" charset="2"/>
              <a:buChar char="v"/>
            </a:pPr>
            <a:r>
              <a:rPr lang="en-US" altLang="zh-CN" dirty="0" smtClean="0"/>
              <a:t>H</a:t>
            </a:r>
            <a:r>
              <a:rPr lang="zh-CN" altLang="en-US" dirty="0" smtClean="0"/>
              <a:t>模型揭示了软件测试是一个独立的流程，贯穿产品整个生命周期，与其他流程并发地进行。</a:t>
            </a:r>
          </a:p>
          <a:p>
            <a:pPr marL="457200" indent="-457200" eaLnBrk="1" hangingPunct="1">
              <a:lnSpc>
                <a:spcPct val="200000"/>
              </a:lnSpc>
              <a:buFont typeface="Wingdings" panose="05000000000000000000" pitchFamily="2" charset="2"/>
              <a:buChar char="v"/>
            </a:pPr>
            <a:r>
              <a:rPr lang="en-US" altLang="zh-CN" dirty="0" smtClean="0"/>
              <a:t>H</a:t>
            </a:r>
            <a:r>
              <a:rPr lang="zh-CN" altLang="en-US" dirty="0" smtClean="0"/>
              <a:t>模型指出软件测试要尽早准备，尽早执行。</a:t>
            </a: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95288" y="404664"/>
            <a:ext cx="8540750" cy="720725"/>
          </a:xfrm>
        </p:spPr>
        <p:txBody>
          <a:bodyPr/>
          <a:lstStyle/>
          <a:p>
            <a:pPr eaLnBrk="1" hangingPunct="1"/>
            <a:r>
              <a:rPr lang="zh-CN" altLang="en-US" dirty="0" smtClean="0"/>
              <a:t>敏捷开发过程（重点）</a:t>
            </a:r>
            <a:endParaRPr lang="zh-CN" altLang="en-US" dirty="0" smtClean="0"/>
          </a:p>
        </p:txBody>
      </p:sp>
      <p:pic>
        <p:nvPicPr>
          <p:cNvPr id="2" name="图片 1"/>
          <p:cNvPicPr>
            <a:picLocks noChangeAspect="1"/>
          </p:cNvPicPr>
          <p:nvPr/>
        </p:nvPicPr>
        <p:blipFill>
          <a:blip r:embed="rId3"/>
          <a:stretch>
            <a:fillRect/>
          </a:stretch>
        </p:blipFill>
        <p:spPr>
          <a:xfrm>
            <a:off x="179512" y="1556792"/>
            <a:ext cx="8426676" cy="4392488"/>
          </a:xfrm>
          <a:prstGeom prst="rect">
            <a:avLst/>
          </a:prstGeom>
        </p:spPr>
      </p:pic>
    </p:spTree>
    <p:extLst>
      <p:ext uri="{BB962C8B-B14F-4D97-AF65-F5344CB8AC3E}">
        <p14:creationId xmlns:p14="http://schemas.microsoft.com/office/powerpoint/2010/main" val="3771652971"/>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95288" y="404664"/>
            <a:ext cx="8540750" cy="720725"/>
          </a:xfrm>
        </p:spPr>
        <p:txBody>
          <a:bodyPr/>
          <a:lstStyle/>
          <a:p>
            <a:pPr eaLnBrk="1" hangingPunct="1"/>
            <a:r>
              <a:rPr lang="zh-CN" altLang="en-US" dirty="0" smtClean="0"/>
              <a:t>敏捷开发中的测试（重点）</a:t>
            </a:r>
            <a:endParaRPr lang="zh-CN" altLang="en-US" dirty="0" smtClean="0"/>
          </a:p>
        </p:txBody>
      </p:sp>
      <p:graphicFrame>
        <p:nvGraphicFramePr>
          <p:cNvPr id="3" name="表格 2"/>
          <p:cNvGraphicFramePr>
            <a:graphicFrameLocks noGrp="1"/>
          </p:cNvGraphicFramePr>
          <p:nvPr>
            <p:extLst>
              <p:ext uri="{D42A27DB-BD31-4B8C-83A1-F6EECF244321}">
                <p14:modId xmlns:p14="http://schemas.microsoft.com/office/powerpoint/2010/main" val="2777116016"/>
              </p:ext>
            </p:extLst>
          </p:nvPr>
        </p:nvGraphicFramePr>
        <p:xfrm>
          <a:off x="705223" y="1988840"/>
          <a:ext cx="7920879" cy="3433531"/>
        </p:xfrm>
        <a:graphic>
          <a:graphicData uri="http://schemas.openxmlformats.org/drawingml/2006/table">
            <a:tbl>
              <a:tblPr firstRow="1" bandRow="1">
                <a:tableStyleId>{1E171933-4619-4E11-9A3F-F7608DF75F80}</a:tableStyleId>
              </a:tblPr>
              <a:tblGrid>
                <a:gridCol w="648072">
                  <a:extLst>
                    <a:ext uri="{9D8B030D-6E8A-4147-A177-3AD203B41FA5}">
                      <a16:colId xmlns:a16="http://schemas.microsoft.com/office/drawing/2014/main" val="3609474925"/>
                    </a:ext>
                  </a:extLst>
                </a:gridCol>
                <a:gridCol w="3384376">
                  <a:extLst>
                    <a:ext uri="{9D8B030D-6E8A-4147-A177-3AD203B41FA5}">
                      <a16:colId xmlns:a16="http://schemas.microsoft.com/office/drawing/2014/main" val="1292524056"/>
                    </a:ext>
                  </a:extLst>
                </a:gridCol>
                <a:gridCol w="3888431">
                  <a:extLst>
                    <a:ext uri="{9D8B030D-6E8A-4147-A177-3AD203B41FA5}">
                      <a16:colId xmlns:a16="http://schemas.microsoft.com/office/drawing/2014/main" val="1079862047"/>
                    </a:ext>
                  </a:extLst>
                </a:gridCol>
              </a:tblGrid>
              <a:tr h="598891">
                <a:tc>
                  <a:txBody>
                    <a:bodyPr/>
                    <a:lstStyle/>
                    <a:p>
                      <a:r>
                        <a:rPr lang="zh-CN" altLang="en-US" b="1" dirty="0" smtClean="0"/>
                        <a:t>序号</a:t>
                      </a:r>
                      <a:endParaRPr lang="zh-CN" altLang="en-US" b="1" dirty="0"/>
                    </a:p>
                  </a:txBody>
                  <a:tcPr/>
                </a:tc>
                <a:tc>
                  <a:txBody>
                    <a:bodyPr/>
                    <a:lstStyle/>
                    <a:p>
                      <a:r>
                        <a:rPr lang="zh-CN" altLang="en-US" b="1" dirty="0" smtClean="0"/>
                        <a:t>传统</a:t>
                      </a:r>
                      <a:endParaRPr lang="zh-CN" altLang="en-US" b="1" dirty="0"/>
                    </a:p>
                  </a:txBody>
                  <a:tcPr/>
                </a:tc>
                <a:tc>
                  <a:txBody>
                    <a:bodyPr/>
                    <a:lstStyle/>
                    <a:p>
                      <a:r>
                        <a:rPr lang="zh-CN" altLang="en-US" dirty="0" smtClean="0"/>
                        <a:t>敏捷</a:t>
                      </a:r>
                      <a:endParaRPr lang="zh-CN" altLang="en-US" dirty="0"/>
                    </a:p>
                  </a:txBody>
                  <a:tcPr/>
                </a:tc>
                <a:extLst>
                  <a:ext uri="{0D108BD9-81ED-4DB2-BD59-A6C34878D82A}">
                    <a16:rowId xmlns:a16="http://schemas.microsoft.com/office/drawing/2014/main" val="384190788"/>
                  </a:ext>
                </a:extLst>
              </a:tr>
              <a:tr h="598891">
                <a:tc>
                  <a:txBody>
                    <a:bodyPr/>
                    <a:lstStyle/>
                    <a:p>
                      <a:r>
                        <a:rPr lang="en-US" altLang="zh-CN" dirty="0" smtClean="0">
                          <a:solidFill>
                            <a:srgbClr val="00B050"/>
                          </a:solidFill>
                        </a:rPr>
                        <a:t>1</a:t>
                      </a:r>
                      <a:endParaRPr lang="zh-CN" altLang="en-US" dirty="0">
                        <a:solidFill>
                          <a:srgbClr val="00B050"/>
                        </a:solidFill>
                      </a:endParaRPr>
                    </a:p>
                  </a:txBody>
                  <a:tcPr/>
                </a:tc>
                <a:tc>
                  <a:txBody>
                    <a:bodyPr/>
                    <a:lstStyle/>
                    <a:p>
                      <a:r>
                        <a:rPr lang="zh-CN" altLang="en-US" dirty="0" smtClean="0"/>
                        <a:t>强调测试独立性，将开发和测试角色分得比较清楚。</a:t>
                      </a:r>
                      <a:endParaRPr lang="zh-CN" altLang="en-US" dirty="0"/>
                    </a:p>
                  </a:txBody>
                  <a:tcPr/>
                </a:tc>
                <a:tc>
                  <a:txBody>
                    <a:bodyPr/>
                    <a:lstStyle/>
                    <a:p>
                      <a:r>
                        <a:rPr lang="zh-CN" altLang="en-US" dirty="0" smtClean="0">
                          <a:solidFill>
                            <a:srgbClr val="FF0000"/>
                          </a:solidFill>
                        </a:rPr>
                        <a:t>整个团队对质量，对测试负责，可以没有专职的测试人员。虽没有工种的分工，但任务要完成。</a:t>
                      </a:r>
                      <a:endParaRPr lang="zh-CN" altLang="en-US" dirty="0">
                        <a:solidFill>
                          <a:srgbClr val="FF0000"/>
                        </a:solidFill>
                      </a:endParaRPr>
                    </a:p>
                  </a:txBody>
                  <a:tcPr/>
                </a:tc>
                <a:extLst>
                  <a:ext uri="{0D108BD9-81ED-4DB2-BD59-A6C34878D82A}">
                    <a16:rowId xmlns:a16="http://schemas.microsoft.com/office/drawing/2014/main" val="3074466932"/>
                  </a:ext>
                </a:extLst>
              </a:tr>
              <a:tr h="598891">
                <a:tc>
                  <a:txBody>
                    <a:bodyPr/>
                    <a:lstStyle/>
                    <a:p>
                      <a:r>
                        <a:rPr lang="en-US" altLang="zh-CN" dirty="0" smtClean="0">
                          <a:solidFill>
                            <a:srgbClr val="00B050"/>
                          </a:solidFill>
                        </a:rPr>
                        <a:t>2</a:t>
                      </a:r>
                      <a:endParaRPr lang="zh-CN" altLang="en-US" dirty="0">
                        <a:solidFill>
                          <a:srgbClr val="00B050"/>
                        </a:solidFill>
                      </a:endParaRPr>
                    </a:p>
                  </a:txBody>
                  <a:tcPr/>
                </a:tc>
                <a:tc>
                  <a:txBody>
                    <a:bodyPr/>
                    <a:lstStyle/>
                    <a:p>
                      <a:r>
                        <a:rPr lang="zh-CN" altLang="en-US" dirty="0" smtClean="0"/>
                        <a:t>测试阶段性，如需求文档写好之后，我们在去评审。</a:t>
                      </a:r>
                      <a:endParaRPr lang="zh-CN" altLang="en-US" dirty="0"/>
                    </a:p>
                  </a:txBody>
                  <a:tcPr/>
                </a:tc>
                <a:tc>
                  <a:txBody>
                    <a:bodyPr/>
                    <a:lstStyle/>
                    <a:p>
                      <a:r>
                        <a:rPr lang="zh-CN" altLang="en-US" dirty="0" smtClean="0">
                          <a:solidFill>
                            <a:srgbClr val="FF0000"/>
                          </a:solidFill>
                        </a:rPr>
                        <a:t>一起讨论需求，一起评审，强调持续测试，持续的反馈。</a:t>
                      </a:r>
                      <a:endParaRPr lang="zh-CN" altLang="en-US" dirty="0">
                        <a:solidFill>
                          <a:srgbClr val="FF0000"/>
                        </a:solidFill>
                      </a:endParaRPr>
                    </a:p>
                  </a:txBody>
                  <a:tcPr/>
                </a:tc>
                <a:extLst>
                  <a:ext uri="{0D108BD9-81ED-4DB2-BD59-A6C34878D82A}">
                    <a16:rowId xmlns:a16="http://schemas.microsoft.com/office/drawing/2014/main" val="2694620499"/>
                  </a:ext>
                </a:extLst>
              </a:tr>
              <a:tr h="598891">
                <a:tc>
                  <a:txBody>
                    <a:bodyPr/>
                    <a:lstStyle/>
                    <a:p>
                      <a:r>
                        <a:rPr lang="en-US" altLang="zh-CN" dirty="0" smtClean="0">
                          <a:solidFill>
                            <a:srgbClr val="00B050"/>
                          </a:solidFill>
                        </a:rPr>
                        <a:t>3</a:t>
                      </a:r>
                      <a:endParaRPr lang="zh-CN" altLang="en-US" dirty="0">
                        <a:solidFill>
                          <a:srgbClr val="00B050"/>
                        </a:solidFill>
                      </a:endParaRPr>
                    </a:p>
                  </a:txBody>
                  <a:tcPr/>
                </a:tc>
                <a:tc>
                  <a:txBody>
                    <a:bodyPr/>
                    <a:lstStyle/>
                    <a:p>
                      <a:r>
                        <a:rPr lang="zh-CN" altLang="en-US" dirty="0" smtClean="0"/>
                        <a:t>强调缺陷跟踪和记录；区分测试和开发的不同责任。</a:t>
                      </a:r>
                      <a:endParaRPr lang="zh-CN" altLang="en-US" dirty="0"/>
                    </a:p>
                  </a:txBody>
                  <a:tcPr/>
                </a:tc>
                <a:tc>
                  <a:txBody>
                    <a:bodyPr/>
                    <a:lstStyle/>
                    <a:p>
                      <a:r>
                        <a:rPr lang="zh-CN" altLang="en-US" dirty="0" smtClean="0">
                          <a:solidFill>
                            <a:srgbClr val="FF0000"/>
                          </a:solidFill>
                        </a:rPr>
                        <a:t>面对面沟通、协作、强调团队责任，不太关注</a:t>
                      </a:r>
                      <a:r>
                        <a:rPr lang="en-US" altLang="zh-CN" dirty="0" smtClean="0">
                          <a:solidFill>
                            <a:srgbClr val="FF0000"/>
                          </a:solidFill>
                        </a:rPr>
                        <a:t>bug</a:t>
                      </a:r>
                      <a:r>
                        <a:rPr lang="zh-CN" altLang="en-US" dirty="0" smtClean="0">
                          <a:solidFill>
                            <a:srgbClr val="FF0000"/>
                          </a:solidFill>
                        </a:rPr>
                        <a:t>跟踪和记录。</a:t>
                      </a:r>
                      <a:endParaRPr lang="zh-CN" altLang="en-US" dirty="0">
                        <a:solidFill>
                          <a:srgbClr val="FF0000"/>
                        </a:solidFill>
                      </a:endParaRPr>
                    </a:p>
                  </a:txBody>
                  <a:tcPr/>
                </a:tc>
                <a:extLst>
                  <a:ext uri="{0D108BD9-81ED-4DB2-BD59-A6C34878D82A}">
                    <a16:rowId xmlns:a16="http://schemas.microsoft.com/office/drawing/2014/main" val="3808423987"/>
                  </a:ext>
                </a:extLst>
              </a:tr>
              <a:tr h="598891">
                <a:tc>
                  <a:txBody>
                    <a:bodyPr/>
                    <a:lstStyle/>
                    <a:p>
                      <a:r>
                        <a:rPr lang="en-US" altLang="zh-CN" dirty="0" smtClean="0">
                          <a:solidFill>
                            <a:srgbClr val="00B050"/>
                          </a:solidFill>
                        </a:rPr>
                        <a:t>4</a:t>
                      </a:r>
                      <a:endParaRPr lang="zh-CN" altLang="en-US" dirty="0">
                        <a:solidFill>
                          <a:srgbClr val="00B050"/>
                        </a:solidFill>
                      </a:endParaRPr>
                    </a:p>
                  </a:txBody>
                  <a:tcPr/>
                </a:tc>
                <a:tc>
                  <a:txBody>
                    <a:bodyPr/>
                    <a:lstStyle/>
                    <a:p>
                      <a:r>
                        <a:rPr lang="zh-CN" altLang="en-US" dirty="0" smtClean="0"/>
                        <a:t>开发周期长；对自动化要求不高</a:t>
                      </a:r>
                      <a:endParaRPr lang="zh-CN" altLang="en-US" dirty="0"/>
                    </a:p>
                  </a:txBody>
                  <a:tcPr/>
                </a:tc>
                <a:tc>
                  <a:txBody>
                    <a:bodyPr/>
                    <a:lstStyle/>
                    <a:p>
                      <a:r>
                        <a:rPr lang="zh-CN" altLang="en-US" dirty="0" smtClean="0">
                          <a:solidFill>
                            <a:srgbClr val="FF0000"/>
                          </a:solidFill>
                        </a:rPr>
                        <a:t>开发周期短；没有自动化，就没有敏捷。</a:t>
                      </a:r>
                      <a:endParaRPr lang="zh-CN" altLang="en-US" dirty="0">
                        <a:solidFill>
                          <a:srgbClr val="FF0000"/>
                        </a:solidFill>
                      </a:endParaRPr>
                    </a:p>
                  </a:txBody>
                  <a:tcPr/>
                </a:tc>
                <a:extLst>
                  <a:ext uri="{0D108BD9-81ED-4DB2-BD59-A6C34878D82A}">
                    <a16:rowId xmlns:a16="http://schemas.microsoft.com/office/drawing/2014/main" val="3143307469"/>
                  </a:ext>
                </a:extLst>
              </a:tr>
            </a:tbl>
          </a:graphicData>
        </a:graphic>
      </p:graphicFrame>
    </p:spTree>
    <p:extLst>
      <p:ext uri="{BB962C8B-B14F-4D97-AF65-F5344CB8AC3E}">
        <p14:creationId xmlns:p14="http://schemas.microsoft.com/office/powerpoint/2010/main" val="3796787051"/>
      </p:ext>
    </p:extLst>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p:cNvSpPr txBox="1">
            <a:spLocks noChangeArrowheads="1"/>
          </p:cNvSpPr>
          <p:nvPr/>
        </p:nvSpPr>
        <p:spPr bwMode="auto">
          <a:xfrm>
            <a:off x="539750" y="1916113"/>
            <a:ext cx="733425" cy="39608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a:solidFill>
                  <a:srgbClr val="FF3300"/>
                </a:solidFill>
                <a:latin typeface="黑体" panose="02010609060101010101" pitchFamily="49" charset="-122"/>
                <a:ea typeface="黑体" panose="02010609060101010101" pitchFamily="49" charset="-122"/>
              </a:rPr>
              <a:t>软件测试生命周期</a:t>
            </a:r>
            <a:r>
              <a:rPr kumimoji="1" lang="zh-CN" altLang="en-US" sz="3600" b="1">
                <a:solidFill>
                  <a:srgbClr val="6600CC"/>
                </a:solidFill>
                <a:latin typeface="黑体" panose="02010609060101010101" pitchFamily="49" charset="-122"/>
                <a:ea typeface="黑体" panose="02010609060101010101" pitchFamily="49" charset="-122"/>
              </a:rPr>
              <a:t> </a:t>
            </a:r>
          </a:p>
        </p:txBody>
      </p:sp>
      <p:grpSp>
        <p:nvGrpSpPr>
          <p:cNvPr id="63491" name="Group 3"/>
          <p:cNvGrpSpPr>
            <a:grpSpLocks/>
          </p:cNvGrpSpPr>
          <p:nvPr/>
        </p:nvGrpSpPr>
        <p:grpSpPr bwMode="auto">
          <a:xfrm>
            <a:off x="2268538" y="0"/>
            <a:ext cx="6191250" cy="6669088"/>
            <a:chOff x="839" y="119"/>
            <a:chExt cx="3538" cy="4201"/>
          </a:xfrm>
        </p:grpSpPr>
        <p:sp>
          <p:nvSpPr>
            <p:cNvPr id="63492" name="AutoShape 4"/>
            <p:cNvSpPr>
              <a:spLocks noChangeAspect="1" noChangeArrowheads="1" noTextEdit="1"/>
            </p:cNvSpPr>
            <p:nvPr/>
          </p:nvSpPr>
          <p:spPr bwMode="auto">
            <a:xfrm>
              <a:off x="884" y="119"/>
              <a:ext cx="3493" cy="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3" name="Rectangle 5"/>
            <p:cNvSpPr>
              <a:spLocks noChangeArrowheads="1"/>
            </p:cNvSpPr>
            <p:nvPr/>
          </p:nvSpPr>
          <p:spPr bwMode="auto">
            <a:xfrm>
              <a:off x="1013" y="3153"/>
              <a:ext cx="831" cy="2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4" name="Rectangle 6"/>
            <p:cNvSpPr>
              <a:spLocks noChangeArrowheads="1"/>
            </p:cNvSpPr>
            <p:nvPr/>
          </p:nvSpPr>
          <p:spPr bwMode="auto">
            <a:xfrm>
              <a:off x="944" y="3274"/>
              <a:ext cx="70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回归测试</a:t>
              </a:r>
              <a:endParaRPr lang="zh-CN" altLang="en-US" sz="2400" b="1">
                <a:solidFill>
                  <a:srgbClr val="000000"/>
                </a:solidFill>
                <a:cs typeface="Arial" panose="020B0604020202020204" pitchFamily="34" charset="0"/>
              </a:endParaRPr>
            </a:p>
          </p:txBody>
        </p:sp>
        <p:sp>
          <p:nvSpPr>
            <p:cNvPr id="63495" name="Rectangle 7"/>
            <p:cNvSpPr>
              <a:spLocks noChangeArrowheads="1"/>
            </p:cNvSpPr>
            <p:nvPr/>
          </p:nvSpPr>
          <p:spPr bwMode="auto">
            <a:xfrm>
              <a:off x="1606" y="3947"/>
              <a:ext cx="2731" cy="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6" name="Oval 8"/>
            <p:cNvSpPr>
              <a:spLocks noChangeArrowheads="1"/>
            </p:cNvSpPr>
            <p:nvPr/>
          </p:nvSpPr>
          <p:spPr bwMode="auto">
            <a:xfrm>
              <a:off x="2912" y="119"/>
              <a:ext cx="238" cy="90"/>
            </a:xfrm>
            <a:prstGeom prst="ellipse">
              <a:avLst/>
            </a:prstGeom>
            <a:solidFill>
              <a:srgbClr val="FF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63497" name="Group 9"/>
            <p:cNvGrpSpPr>
              <a:grpSpLocks/>
            </p:cNvGrpSpPr>
            <p:nvPr/>
          </p:nvGrpSpPr>
          <p:grpSpPr bwMode="auto">
            <a:xfrm>
              <a:off x="2998" y="210"/>
              <a:ext cx="67" cy="355"/>
              <a:chOff x="2902" y="279"/>
              <a:chExt cx="56" cy="339"/>
            </a:xfrm>
          </p:grpSpPr>
          <p:sp>
            <p:nvSpPr>
              <p:cNvPr id="63548" name="Line 10"/>
              <p:cNvSpPr>
                <a:spLocks noChangeShapeType="1"/>
              </p:cNvSpPr>
              <p:nvPr/>
            </p:nvSpPr>
            <p:spPr bwMode="auto">
              <a:xfrm>
                <a:off x="2930" y="279"/>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Freeform 11"/>
              <p:cNvSpPr>
                <a:spLocks/>
              </p:cNvSpPr>
              <p:nvPr/>
            </p:nvSpPr>
            <p:spPr bwMode="auto">
              <a:xfrm>
                <a:off x="2902" y="532"/>
                <a:ext cx="56" cy="86"/>
              </a:xfrm>
              <a:custGeom>
                <a:avLst/>
                <a:gdLst>
                  <a:gd name="T0" fmla="*/ 0 w 113"/>
                  <a:gd name="T1" fmla="*/ 0 h 171"/>
                  <a:gd name="T2" fmla="*/ 0 w 113"/>
                  <a:gd name="T3" fmla="*/ 1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498" name="Rectangle 12"/>
            <p:cNvSpPr>
              <a:spLocks noChangeArrowheads="1"/>
            </p:cNvSpPr>
            <p:nvPr/>
          </p:nvSpPr>
          <p:spPr bwMode="auto">
            <a:xfrm>
              <a:off x="2258" y="470"/>
              <a:ext cx="1630" cy="380"/>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499" name="Rectangle 13"/>
            <p:cNvSpPr>
              <a:spLocks noChangeArrowheads="1"/>
            </p:cNvSpPr>
            <p:nvPr/>
          </p:nvSpPr>
          <p:spPr bwMode="auto">
            <a:xfrm>
              <a:off x="2354" y="517"/>
              <a:ext cx="12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制定测试计划</a:t>
              </a:r>
              <a:endParaRPr lang="zh-CN" altLang="en-US" sz="2400" b="1">
                <a:solidFill>
                  <a:srgbClr val="000000"/>
                </a:solidFill>
                <a:cs typeface="Arial" panose="020B0604020202020204" pitchFamily="34" charset="0"/>
              </a:endParaRPr>
            </a:p>
          </p:txBody>
        </p:sp>
        <p:sp>
          <p:nvSpPr>
            <p:cNvPr id="63500" name="Rectangle 14"/>
            <p:cNvSpPr>
              <a:spLocks noChangeArrowheads="1"/>
            </p:cNvSpPr>
            <p:nvPr/>
          </p:nvSpPr>
          <p:spPr bwMode="auto">
            <a:xfrm>
              <a:off x="3447" y="636"/>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sp>
          <p:nvSpPr>
            <p:cNvPr id="63501" name="Rectangle 15"/>
            <p:cNvSpPr>
              <a:spLocks noChangeArrowheads="1"/>
            </p:cNvSpPr>
            <p:nvPr/>
          </p:nvSpPr>
          <p:spPr bwMode="auto">
            <a:xfrm>
              <a:off x="2412" y="1135"/>
              <a:ext cx="1148" cy="323"/>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02" name="Rectangle 16"/>
            <p:cNvSpPr>
              <a:spLocks noChangeArrowheads="1"/>
            </p:cNvSpPr>
            <p:nvPr/>
          </p:nvSpPr>
          <p:spPr bwMode="auto">
            <a:xfrm>
              <a:off x="2587" y="1159"/>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测试设计</a:t>
              </a:r>
              <a:endParaRPr lang="zh-CN" altLang="en-US" sz="2400" b="1">
                <a:solidFill>
                  <a:srgbClr val="000000"/>
                </a:solidFill>
                <a:cs typeface="Arial" panose="020B0604020202020204" pitchFamily="34" charset="0"/>
              </a:endParaRPr>
            </a:p>
          </p:txBody>
        </p:sp>
        <p:sp>
          <p:nvSpPr>
            <p:cNvPr id="63503" name="Rectangle 17"/>
            <p:cNvSpPr>
              <a:spLocks noChangeArrowheads="1"/>
            </p:cNvSpPr>
            <p:nvPr/>
          </p:nvSpPr>
          <p:spPr bwMode="auto">
            <a:xfrm>
              <a:off x="3308" y="1260"/>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grpSp>
          <p:nvGrpSpPr>
            <p:cNvPr id="63504" name="Group 18"/>
            <p:cNvGrpSpPr>
              <a:grpSpLocks/>
            </p:cNvGrpSpPr>
            <p:nvPr/>
          </p:nvGrpSpPr>
          <p:grpSpPr bwMode="auto">
            <a:xfrm>
              <a:off x="2998" y="833"/>
              <a:ext cx="83" cy="302"/>
              <a:chOff x="2902" y="873"/>
              <a:chExt cx="56" cy="339"/>
            </a:xfrm>
          </p:grpSpPr>
          <p:sp>
            <p:nvSpPr>
              <p:cNvPr id="63546" name="Line 19"/>
              <p:cNvSpPr>
                <a:spLocks noChangeShapeType="1"/>
              </p:cNvSpPr>
              <p:nvPr/>
            </p:nvSpPr>
            <p:spPr bwMode="auto">
              <a:xfrm>
                <a:off x="2930" y="873"/>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7" name="Freeform 20"/>
              <p:cNvSpPr>
                <a:spLocks/>
              </p:cNvSpPr>
              <p:nvPr/>
            </p:nvSpPr>
            <p:spPr bwMode="auto">
              <a:xfrm>
                <a:off x="2902" y="1127"/>
                <a:ext cx="56" cy="85"/>
              </a:xfrm>
              <a:custGeom>
                <a:avLst/>
                <a:gdLst>
                  <a:gd name="T0" fmla="*/ 0 w 113"/>
                  <a:gd name="T1" fmla="*/ 0 h 171"/>
                  <a:gd name="T2" fmla="*/ 0 w 113"/>
                  <a:gd name="T3" fmla="*/ 0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5" name="Group 21"/>
            <p:cNvGrpSpPr>
              <a:grpSpLocks/>
            </p:cNvGrpSpPr>
            <p:nvPr/>
          </p:nvGrpSpPr>
          <p:grpSpPr bwMode="auto">
            <a:xfrm>
              <a:off x="2998" y="1458"/>
              <a:ext cx="83" cy="296"/>
              <a:chOff x="2902" y="1470"/>
              <a:chExt cx="56" cy="339"/>
            </a:xfrm>
          </p:grpSpPr>
          <p:sp>
            <p:nvSpPr>
              <p:cNvPr id="63544" name="Line 22"/>
              <p:cNvSpPr>
                <a:spLocks noChangeShapeType="1"/>
              </p:cNvSpPr>
              <p:nvPr/>
            </p:nvSpPr>
            <p:spPr bwMode="auto">
              <a:xfrm>
                <a:off x="2930" y="1470"/>
                <a:ext cx="1" cy="2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5" name="Freeform 23"/>
              <p:cNvSpPr>
                <a:spLocks/>
              </p:cNvSpPr>
              <p:nvPr/>
            </p:nvSpPr>
            <p:spPr bwMode="auto">
              <a:xfrm>
                <a:off x="2902" y="1723"/>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6" name="Rectangle 24"/>
            <p:cNvSpPr>
              <a:spLocks noChangeArrowheads="1"/>
            </p:cNvSpPr>
            <p:nvPr/>
          </p:nvSpPr>
          <p:spPr bwMode="auto">
            <a:xfrm>
              <a:off x="2381" y="1754"/>
              <a:ext cx="1189" cy="329"/>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07" name="Rectangle 25"/>
            <p:cNvSpPr>
              <a:spLocks noChangeArrowheads="1"/>
            </p:cNvSpPr>
            <p:nvPr/>
          </p:nvSpPr>
          <p:spPr bwMode="auto">
            <a:xfrm>
              <a:off x="2587" y="1798"/>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测试开发</a:t>
              </a:r>
              <a:endParaRPr lang="zh-CN" altLang="en-US" sz="2400" b="1">
                <a:solidFill>
                  <a:srgbClr val="000000"/>
                </a:solidFill>
                <a:cs typeface="Arial" panose="020B0604020202020204" pitchFamily="34" charset="0"/>
              </a:endParaRPr>
            </a:p>
          </p:txBody>
        </p:sp>
        <p:sp>
          <p:nvSpPr>
            <p:cNvPr id="63508" name="Rectangle 26"/>
            <p:cNvSpPr>
              <a:spLocks noChangeArrowheads="1"/>
            </p:cNvSpPr>
            <p:nvPr/>
          </p:nvSpPr>
          <p:spPr bwMode="auto">
            <a:xfrm>
              <a:off x="3308" y="1885"/>
              <a:ext cx="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00"/>
                  </a:solidFill>
                  <a:latin typeface="Times New Roman" panose="02020603050405020304" pitchFamily="18" charset="0"/>
                  <a:cs typeface="Arial" panose="020B0604020202020204" pitchFamily="34" charset="0"/>
                </a:rPr>
                <a:t> </a:t>
              </a:r>
              <a:endParaRPr lang="en-US" altLang="zh-CN" sz="2400" b="1">
                <a:solidFill>
                  <a:srgbClr val="000000"/>
                </a:solidFill>
                <a:cs typeface="Arial" panose="020B0604020202020204" pitchFamily="34" charset="0"/>
              </a:endParaRPr>
            </a:p>
          </p:txBody>
        </p:sp>
        <p:grpSp>
          <p:nvGrpSpPr>
            <p:cNvPr id="63509" name="Group 27"/>
            <p:cNvGrpSpPr>
              <a:grpSpLocks/>
            </p:cNvGrpSpPr>
            <p:nvPr/>
          </p:nvGrpSpPr>
          <p:grpSpPr bwMode="auto">
            <a:xfrm>
              <a:off x="2998" y="2083"/>
              <a:ext cx="67" cy="355"/>
              <a:chOff x="2902" y="2066"/>
              <a:chExt cx="56" cy="339"/>
            </a:xfrm>
          </p:grpSpPr>
          <p:sp>
            <p:nvSpPr>
              <p:cNvPr id="63542" name="Line 28"/>
              <p:cNvSpPr>
                <a:spLocks noChangeShapeType="1"/>
              </p:cNvSpPr>
              <p:nvPr/>
            </p:nvSpPr>
            <p:spPr bwMode="auto">
              <a:xfrm>
                <a:off x="2930" y="206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3" name="Freeform 29"/>
              <p:cNvSpPr>
                <a:spLocks/>
              </p:cNvSpPr>
              <p:nvPr/>
            </p:nvSpPr>
            <p:spPr bwMode="auto">
              <a:xfrm>
                <a:off x="2902" y="2319"/>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0" name="Rectangle 30"/>
            <p:cNvSpPr>
              <a:spLocks noChangeArrowheads="1"/>
            </p:cNvSpPr>
            <p:nvPr/>
          </p:nvSpPr>
          <p:spPr bwMode="auto">
            <a:xfrm>
              <a:off x="1606" y="2422"/>
              <a:ext cx="273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63511" name="Group 31"/>
            <p:cNvGrpSpPr>
              <a:grpSpLocks/>
            </p:cNvGrpSpPr>
            <p:nvPr/>
          </p:nvGrpSpPr>
          <p:grpSpPr bwMode="auto">
            <a:xfrm>
              <a:off x="2165" y="2439"/>
              <a:ext cx="69" cy="356"/>
              <a:chOff x="2213" y="2406"/>
              <a:chExt cx="57" cy="340"/>
            </a:xfrm>
          </p:grpSpPr>
          <p:sp>
            <p:nvSpPr>
              <p:cNvPr id="63540" name="Line 32"/>
              <p:cNvSpPr>
                <a:spLocks noChangeShapeType="1"/>
              </p:cNvSpPr>
              <p:nvPr/>
            </p:nvSpPr>
            <p:spPr bwMode="auto">
              <a:xfrm>
                <a:off x="2241" y="240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1" name="Freeform 33"/>
              <p:cNvSpPr>
                <a:spLocks/>
              </p:cNvSpPr>
              <p:nvPr/>
            </p:nvSpPr>
            <p:spPr bwMode="auto">
              <a:xfrm>
                <a:off x="2213" y="2660"/>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34"/>
            <p:cNvGrpSpPr>
              <a:grpSpLocks/>
            </p:cNvGrpSpPr>
            <p:nvPr/>
          </p:nvGrpSpPr>
          <p:grpSpPr bwMode="auto">
            <a:xfrm>
              <a:off x="3710" y="2439"/>
              <a:ext cx="68" cy="356"/>
              <a:chOff x="3492" y="2406"/>
              <a:chExt cx="56" cy="340"/>
            </a:xfrm>
          </p:grpSpPr>
          <p:sp>
            <p:nvSpPr>
              <p:cNvPr id="63538" name="Line 35"/>
              <p:cNvSpPr>
                <a:spLocks noChangeShapeType="1"/>
              </p:cNvSpPr>
              <p:nvPr/>
            </p:nvSpPr>
            <p:spPr bwMode="auto">
              <a:xfrm>
                <a:off x="3519" y="2406"/>
                <a:ext cx="1" cy="2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9" name="Freeform 36"/>
              <p:cNvSpPr>
                <a:spLocks/>
              </p:cNvSpPr>
              <p:nvPr/>
            </p:nvSpPr>
            <p:spPr bwMode="auto">
              <a:xfrm>
                <a:off x="3492" y="2660"/>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Rectangle 37"/>
            <p:cNvSpPr>
              <a:spLocks noChangeArrowheads="1"/>
            </p:cNvSpPr>
            <p:nvPr/>
          </p:nvSpPr>
          <p:spPr bwMode="auto">
            <a:xfrm>
              <a:off x="1606" y="2796"/>
              <a:ext cx="1189" cy="336"/>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14" name="Rectangle 38"/>
            <p:cNvSpPr>
              <a:spLocks noChangeArrowheads="1"/>
            </p:cNvSpPr>
            <p:nvPr/>
          </p:nvSpPr>
          <p:spPr bwMode="auto">
            <a:xfrm>
              <a:off x="1769" y="2847"/>
              <a:ext cx="7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执行测试</a:t>
              </a:r>
              <a:endParaRPr lang="zh-CN" altLang="en-US" sz="2400" b="1">
                <a:solidFill>
                  <a:srgbClr val="000000"/>
                </a:solidFill>
                <a:cs typeface="Arial" panose="020B0604020202020204" pitchFamily="34" charset="0"/>
              </a:endParaRPr>
            </a:p>
          </p:txBody>
        </p:sp>
        <p:sp>
          <p:nvSpPr>
            <p:cNvPr id="63515" name="Rectangle 39"/>
            <p:cNvSpPr>
              <a:spLocks noChangeArrowheads="1"/>
            </p:cNvSpPr>
            <p:nvPr/>
          </p:nvSpPr>
          <p:spPr bwMode="auto">
            <a:xfrm>
              <a:off x="3150" y="2796"/>
              <a:ext cx="1188" cy="336"/>
            </a:xfrm>
            <a:prstGeom prst="rect">
              <a:avLst/>
            </a:prstGeom>
            <a:solidFill>
              <a:srgbClr val="00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3516" name="Rectangle 40"/>
            <p:cNvSpPr>
              <a:spLocks noChangeArrowheads="1"/>
            </p:cNvSpPr>
            <p:nvPr/>
          </p:nvSpPr>
          <p:spPr bwMode="auto">
            <a:xfrm>
              <a:off x="3378" y="2847"/>
              <a:ext cx="70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评估测试</a:t>
              </a:r>
              <a:endParaRPr lang="zh-CN" altLang="en-US" sz="2400" b="1">
                <a:solidFill>
                  <a:srgbClr val="000000"/>
                </a:solidFill>
                <a:cs typeface="Arial" panose="020B0604020202020204" pitchFamily="34" charset="0"/>
              </a:endParaRPr>
            </a:p>
          </p:txBody>
        </p:sp>
        <p:sp>
          <p:nvSpPr>
            <p:cNvPr id="63517" name="Freeform 41"/>
            <p:cNvSpPr>
              <a:spLocks/>
            </p:cNvSpPr>
            <p:nvPr/>
          </p:nvSpPr>
          <p:spPr bwMode="auto">
            <a:xfrm>
              <a:off x="1755" y="3367"/>
              <a:ext cx="862" cy="408"/>
            </a:xfrm>
            <a:custGeom>
              <a:avLst/>
              <a:gdLst>
                <a:gd name="T0" fmla="*/ 14 w 1180"/>
                <a:gd name="T1" fmla="*/ 0 h 682"/>
                <a:gd name="T2" fmla="*/ 0 w 1180"/>
                <a:gd name="T3" fmla="*/ 1 h 682"/>
                <a:gd name="T4" fmla="*/ 14 w 1180"/>
                <a:gd name="T5" fmla="*/ 1 h 682"/>
                <a:gd name="T6" fmla="*/ 27 w 1180"/>
                <a:gd name="T7" fmla="*/ 1 h 682"/>
                <a:gd name="T8" fmla="*/ 14 w 1180"/>
                <a:gd name="T9" fmla="*/ 0 h 6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0" h="682">
                  <a:moveTo>
                    <a:pt x="590" y="0"/>
                  </a:moveTo>
                  <a:lnTo>
                    <a:pt x="0" y="341"/>
                  </a:lnTo>
                  <a:lnTo>
                    <a:pt x="590" y="682"/>
                  </a:lnTo>
                  <a:lnTo>
                    <a:pt x="1180" y="341"/>
                  </a:lnTo>
                  <a:lnTo>
                    <a:pt x="590" y="0"/>
                  </a:lnTo>
                  <a:close/>
                </a:path>
              </a:pathLst>
            </a:custGeom>
            <a:solidFill>
              <a:srgbClr val="00FFFF"/>
            </a:solidFill>
            <a:ln w="12700">
              <a:solidFill>
                <a:srgbClr val="000000"/>
              </a:solidFill>
              <a:round/>
              <a:headEnd/>
              <a:tailEnd/>
            </a:ln>
          </p:spPr>
          <p:txBody>
            <a:bodyPr/>
            <a:lstStyle/>
            <a:p>
              <a:endParaRPr lang="zh-CN" altLang="en-US"/>
            </a:p>
          </p:txBody>
        </p:sp>
        <p:grpSp>
          <p:nvGrpSpPr>
            <p:cNvPr id="63518" name="Group 42"/>
            <p:cNvGrpSpPr>
              <a:grpSpLocks/>
            </p:cNvGrpSpPr>
            <p:nvPr/>
          </p:nvGrpSpPr>
          <p:grpSpPr bwMode="auto">
            <a:xfrm>
              <a:off x="2165" y="3111"/>
              <a:ext cx="55" cy="306"/>
              <a:chOff x="2213" y="3002"/>
              <a:chExt cx="57" cy="171"/>
            </a:xfrm>
          </p:grpSpPr>
          <p:sp>
            <p:nvSpPr>
              <p:cNvPr id="63536" name="Line 43"/>
              <p:cNvSpPr>
                <a:spLocks noChangeShapeType="1"/>
              </p:cNvSpPr>
              <p:nvPr/>
            </p:nvSpPr>
            <p:spPr bwMode="auto">
              <a:xfrm>
                <a:off x="2241" y="3002"/>
                <a:ext cx="1"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7" name="Freeform 44"/>
              <p:cNvSpPr>
                <a:spLocks/>
              </p:cNvSpPr>
              <p:nvPr/>
            </p:nvSpPr>
            <p:spPr bwMode="auto">
              <a:xfrm>
                <a:off x="2213" y="3087"/>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9" name="Group 45"/>
            <p:cNvGrpSpPr>
              <a:grpSpLocks/>
            </p:cNvGrpSpPr>
            <p:nvPr/>
          </p:nvGrpSpPr>
          <p:grpSpPr bwMode="auto">
            <a:xfrm>
              <a:off x="3725" y="3180"/>
              <a:ext cx="67" cy="760"/>
              <a:chOff x="3492" y="3004"/>
              <a:chExt cx="56" cy="680"/>
            </a:xfrm>
          </p:grpSpPr>
          <p:sp>
            <p:nvSpPr>
              <p:cNvPr id="63534" name="Line 46"/>
              <p:cNvSpPr>
                <a:spLocks noChangeShapeType="1"/>
              </p:cNvSpPr>
              <p:nvPr/>
            </p:nvSpPr>
            <p:spPr bwMode="auto">
              <a:xfrm>
                <a:off x="3519" y="3004"/>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5" name="Freeform 47"/>
              <p:cNvSpPr>
                <a:spLocks/>
              </p:cNvSpPr>
              <p:nvPr/>
            </p:nvSpPr>
            <p:spPr bwMode="auto">
              <a:xfrm>
                <a:off x="3492" y="3598"/>
                <a:ext cx="56" cy="86"/>
              </a:xfrm>
              <a:custGeom>
                <a:avLst/>
                <a:gdLst>
                  <a:gd name="T0" fmla="*/ 0 w 113"/>
                  <a:gd name="T1" fmla="*/ 0 h 172"/>
                  <a:gd name="T2" fmla="*/ 0 w 113"/>
                  <a:gd name="T3" fmla="*/ 1 h 172"/>
                  <a:gd name="T4" fmla="*/ 0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20" name="Group 48"/>
            <p:cNvGrpSpPr>
              <a:grpSpLocks/>
            </p:cNvGrpSpPr>
            <p:nvPr/>
          </p:nvGrpSpPr>
          <p:grpSpPr bwMode="auto">
            <a:xfrm>
              <a:off x="2165" y="3783"/>
              <a:ext cx="69" cy="180"/>
              <a:chOff x="2213" y="3513"/>
              <a:chExt cx="57" cy="171"/>
            </a:xfrm>
          </p:grpSpPr>
          <p:sp>
            <p:nvSpPr>
              <p:cNvPr id="63532" name="Line 49"/>
              <p:cNvSpPr>
                <a:spLocks noChangeShapeType="1"/>
              </p:cNvSpPr>
              <p:nvPr/>
            </p:nvSpPr>
            <p:spPr bwMode="auto">
              <a:xfrm>
                <a:off x="2241" y="3513"/>
                <a:ext cx="1"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3" name="Freeform 50"/>
              <p:cNvSpPr>
                <a:spLocks/>
              </p:cNvSpPr>
              <p:nvPr/>
            </p:nvSpPr>
            <p:spPr bwMode="auto">
              <a:xfrm>
                <a:off x="2213" y="3598"/>
                <a:ext cx="57" cy="86"/>
              </a:xfrm>
              <a:custGeom>
                <a:avLst/>
                <a:gdLst>
                  <a:gd name="T0" fmla="*/ 0 w 113"/>
                  <a:gd name="T1" fmla="*/ 0 h 172"/>
                  <a:gd name="T2" fmla="*/ 1 w 113"/>
                  <a:gd name="T3" fmla="*/ 1 h 172"/>
                  <a:gd name="T4" fmla="*/ 1 w 113"/>
                  <a:gd name="T5" fmla="*/ 0 h 172"/>
                  <a:gd name="T6" fmla="*/ 0 w 113"/>
                  <a:gd name="T7" fmla="*/ 0 h 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2">
                    <a:moveTo>
                      <a:pt x="0" y="0"/>
                    </a:moveTo>
                    <a:lnTo>
                      <a:pt x="57" y="17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21" name="Line 51"/>
            <p:cNvSpPr>
              <a:spLocks noChangeShapeType="1"/>
            </p:cNvSpPr>
            <p:nvPr/>
          </p:nvSpPr>
          <p:spPr bwMode="auto">
            <a:xfrm flipH="1">
              <a:off x="839" y="3566"/>
              <a:ext cx="95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52"/>
            <p:cNvSpPr>
              <a:spLocks noChangeShapeType="1"/>
            </p:cNvSpPr>
            <p:nvPr/>
          </p:nvSpPr>
          <p:spPr bwMode="auto">
            <a:xfrm flipV="1">
              <a:off x="839" y="1368"/>
              <a:ext cx="6" cy="21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523" name="Group 53"/>
            <p:cNvGrpSpPr>
              <a:grpSpLocks/>
            </p:cNvGrpSpPr>
            <p:nvPr/>
          </p:nvGrpSpPr>
          <p:grpSpPr bwMode="auto">
            <a:xfrm>
              <a:off x="839" y="1341"/>
              <a:ext cx="1544" cy="59"/>
              <a:chOff x="1160" y="1358"/>
              <a:chExt cx="1279" cy="56"/>
            </a:xfrm>
          </p:grpSpPr>
          <p:sp>
            <p:nvSpPr>
              <p:cNvPr id="63530" name="Line 54"/>
              <p:cNvSpPr>
                <a:spLocks noChangeShapeType="1"/>
              </p:cNvSpPr>
              <p:nvPr/>
            </p:nvSpPr>
            <p:spPr bwMode="auto">
              <a:xfrm>
                <a:off x="1160" y="1386"/>
                <a:ext cx="119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Freeform 55"/>
              <p:cNvSpPr>
                <a:spLocks/>
              </p:cNvSpPr>
              <p:nvPr/>
            </p:nvSpPr>
            <p:spPr bwMode="auto">
              <a:xfrm>
                <a:off x="2353" y="1358"/>
                <a:ext cx="86" cy="56"/>
              </a:xfrm>
              <a:custGeom>
                <a:avLst/>
                <a:gdLst>
                  <a:gd name="T0" fmla="*/ 0 w 172"/>
                  <a:gd name="T1" fmla="*/ 0 h 113"/>
                  <a:gd name="T2" fmla="*/ 1 w 172"/>
                  <a:gd name="T3" fmla="*/ 0 h 113"/>
                  <a:gd name="T4" fmla="*/ 0 w 172"/>
                  <a:gd name="T5" fmla="*/ 0 h 113"/>
                  <a:gd name="T6" fmla="*/ 0 w 172"/>
                  <a:gd name="T7" fmla="*/ 0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113">
                    <a:moveTo>
                      <a:pt x="0" y="113"/>
                    </a:moveTo>
                    <a:lnTo>
                      <a:pt x="172" y="57"/>
                    </a:lnTo>
                    <a:lnTo>
                      <a:pt x="0" y="0"/>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24" name="Group 56"/>
            <p:cNvGrpSpPr>
              <a:grpSpLocks/>
            </p:cNvGrpSpPr>
            <p:nvPr/>
          </p:nvGrpSpPr>
          <p:grpSpPr bwMode="auto">
            <a:xfrm>
              <a:off x="2912" y="3963"/>
              <a:ext cx="238" cy="357"/>
              <a:chOff x="2831" y="3684"/>
              <a:chExt cx="197" cy="341"/>
            </a:xfrm>
          </p:grpSpPr>
          <p:grpSp>
            <p:nvGrpSpPr>
              <p:cNvPr id="63526" name="Group 57"/>
              <p:cNvGrpSpPr>
                <a:grpSpLocks/>
              </p:cNvGrpSpPr>
              <p:nvPr/>
            </p:nvGrpSpPr>
            <p:grpSpPr bwMode="auto">
              <a:xfrm>
                <a:off x="2902" y="3684"/>
                <a:ext cx="56" cy="255"/>
                <a:chOff x="2902" y="3684"/>
                <a:chExt cx="56" cy="255"/>
              </a:xfrm>
            </p:grpSpPr>
            <p:sp>
              <p:nvSpPr>
                <p:cNvPr id="63528" name="Line 58"/>
                <p:cNvSpPr>
                  <a:spLocks noChangeShapeType="1"/>
                </p:cNvSpPr>
                <p:nvPr/>
              </p:nvSpPr>
              <p:spPr bwMode="auto">
                <a:xfrm>
                  <a:off x="2930" y="3684"/>
                  <a:ext cx="1" cy="1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Freeform 59"/>
                <p:cNvSpPr>
                  <a:spLocks/>
                </p:cNvSpPr>
                <p:nvPr/>
              </p:nvSpPr>
              <p:spPr bwMode="auto">
                <a:xfrm>
                  <a:off x="2902" y="3854"/>
                  <a:ext cx="56" cy="85"/>
                </a:xfrm>
                <a:custGeom>
                  <a:avLst/>
                  <a:gdLst>
                    <a:gd name="T0" fmla="*/ 0 w 113"/>
                    <a:gd name="T1" fmla="*/ 0 h 171"/>
                    <a:gd name="T2" fmla="*/ 0 w 113"/>
                    <a:gd name="T3" fmla="*/ 0 h 171"/>
                    <a:gd name="T4" fmla="*/ 0 w 113"/>
                    <a:gd name="T5" fmla="*/ 0 h 171"/>
                    <a:gd name="T6" fmla="*/ 0 w 113"/>
                    <a:gd name="T7" fmla="*/ 0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71">
                      <a:moveTo>
                        <a:pt x="0" y="0"/>
                      </a:moveTo>
                      <a:lnTo>
                        <a:pt x="57" y="171"/>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27" name="Oval 60"/>
              <p:cNvSpPr>
                <a:spLocks noChangeArrowheads="1"/>
              </p:cNvSpPr>
              <p:nvPr/>
            </p:nvSpPr>
            <p:spPr bwMode="auto">
              <a:xfrm>
                <a:off x="2831" y="3939"/>
                <a:ext cx="197" cy="86"/>
              </a:xfrm>
              <a:prstGeom prst="ellipse">
                <a:avLst/>
              </a:prstGeom>
              <a:solidFill>
                <a:srgbClr val="FF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sp>
          <p:nvSpPr>
            <p:cNvPr id="63525" name="Rectangle 61"/>
            <p:cNvSpPr>
              <a:spLocks noChangeArrowheads="1"/>
            </p:cNvSpPr>
            <p:nvPr/>
          </p:nvSpPr>
          <p:spPr bwMode="auto">
            <a:xfrm>
              <a:off x="1973" y="3475"/>
              <a:ext cx="5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宋体" panose="02010600030101010101" pitchFamily="2" charset="-122"/>
                  <a:cs typeface="Arial" panose="020B0604020202020204" pitchFamily="34" charset="0"/>
                </a:rPr>
                <a:t>缺陷</a:t>
              </a:r>
              <a:endParaRPr lang="zh-CN" altLang="en-US" sz="2400" b="1">
                <a:solidFill>
                  <a:srgbClr val="000000"/>
                </a:solidFill>
                <a:cs typeface="Arial" panose="020B0604020202020204" pitchFamily="34" charset="0"/>
              </a:endParaRPr>
            </a:p>
          </p:txBody>
        </p:sp>
      </p:grpSp>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box(in)">
                                      <p:cBhvr>
                                        <p:cTn id="7" dur="500"/>
                                        <p:tgtEl>
                                          <p:spTgt spid="277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50825" y="620713"/>
            <a:ext cx="8540750" cy="854075"/>
          </a:xfrm>
        </p:spPr>
        <p:txBody>
          <a:bodyPr/>
          <a:lstStyle/>
          <a:p>
            <a:pPr eaLnBrk="1" hangingPunct="1"/>
            <a:r>
              <a:rPr lang="zh-CN" altLang="en-US" smtClean="0"/>
              <a:t>软件测试过程三大元素</a:t>
            </a:r>
          </a:p>
        </p:txBody>
      </p:sp>
      <p:graphicFrame>
        <p:nvGraphicFramePr>
          <p:cNvPr id="21589" name="Group 85"/>
          <p:cNvGraphicFramePr>
            <a:graphicFrameLocks noGrp="1"/>
          </p:cNvGraphicFramePr>
          <p:nvPr/>
        </p:nvGraphicFramePr>
        <p:xfrm>
          <a:off x="827088" y="1700213"/>
          <a:ext cx="7993062" cy="3024187"/>
        </p:xfrm>
        <a:graphic>
          <a:graphicData uri="http://schemas.openxmlformats.org/drawingml/2006/table">
            <a:tbl>
              <a:tblPr/>
              <a:tblGrid>
                <a:gridCol w="1873250">
                  <a:extLst>
                    <a:ext uri="{9D8B030D-6E8A-4147-A177-3AD203B41FA5}">
                      <a16:colId xmlns:a16="http://schemas.microsoft.com/office/drawing/2014/main" val="20000"/>
                    </a:ext>
                  </a:extLst>
                </a:gridCol>
                <a:gridCol w="3044825">
                  <a:extLst>
                    <a:ext uri="{9D8B030D-6E8A-4147-A177-3AD203B41FA5}">
                      <a16:colId xmlns:a16="http://schemas.microsoft.com/office/drawing/2014/main" val="20001"/>
                    </a:ext>
                  </a:extLst>
                </a:gridCol>
                <a:gridCol w="3074987">
                  <a:extLst>
                    <a:ext uri="{9D8B030D-6E8A-4147-A177-3AD203B41FA5}">
                      <a16:colId xmlns:a16="http://schemas.microsoft.com/office/drawing/2014/main" val="20002"/>
                    </a:ext>
                  </a:extLst>
                </a:gridCol>
              </a:tblGrid>
              <a:tr h="611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测试人员</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测试阶段</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测试工作产品</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4129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测试经理</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测试分析师</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测试技术员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测试评审员</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测试计划阶段</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测试用例获取阶段</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测试有效性度量阶段</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相关技术和管理文档</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被测程序</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测试数据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测试工具</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323850" y="188640"/>
            <a:ext cx="8540750" cy="1143000"/>
          </a:xfrm>
        </p:spPr>
        <p:txBody>
          <a:bodyPr/>
          <a:lstStyle/>
          <a:p>
            <a:pPr eaLnBrk="1" hangingPunct="1"/>
            <a:r>
              <a:rPr lang="en-US" altLang="zh-CN" dirty="0" smtClean="0"/>
              <a:t>4.2.1 </a:t>
            </a:r>
            <a:r>
              <a:rPr lang="zh-CN" altLang="en-US" dirty="0" smtClean="0"/>
              <a:t>软件测试人员 </a:t>
            </a:r>
          </a:p>
        </p:txBody>
      </p:sp>
      <p:pic>
        <p:nvPicPr>
          <p:cNvPr id="68611" name="Picture 4" descr="表1-4角色和职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760"/>
            <a:ext cx="78120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Rot="1" noChangeArrowheads="1"/>
          </p:cNvSpPr>
          <p:nvPr/>
        </p:nvSpPr>
        <p:spPr bwMode="auto">
          <a:xfrm>
            <a:off x="22225" y="4832671"/>
            <a:ext cx="91440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marL="457200" indent="-457200" eaLnBrk="1" hangingPunct="1">
              <a:lnSpc>
                <a:spcPct val="210000"/>
              </a:lnSpc>
              <a:buFont typeface="+mj-ea"/>
              <a:buAutoNum type="circleNumDbPlain"/>
            </a:pPr>
            <a:r>
              <a:rPr lang="zh-CN" altLang="en-US" kern="0" dirty="0" smtClean="0"/>
              <a:t>完全可以一人负责所有角色</a:t>
            </a:r>
            <a:endParaRPr lang="en-US" altLang="zh-CN" kern="0" dirty="0"/>
          </a:p>
          <a:p>
            <a:pPr marL="457200" indent="-457200" eaLnBrk="1" hangingPunct="1">
              <a:lnSpc>
                <a:spcPct val="210000"/>
              </a:lnSpc>
              <a:buFont typeface="+mj-ea"/>
              <a:buAutoNum type="circleNumDbPlain"/>
            </a:pPr>
            <a:r>
              <a:rPr lang="zh-CN" altLang="en-US" kern="0" dirty="0" smtClean="0"/>
              <a:t>取决与：测试开发比例</a:t>
            </a:r>
            <a:r>
              <a:rPr lang="en-US" altLang="zh-CN" kern="0" dirty="0" smtClean="0"/>
              <a:t>;</a:t>
            </a:r>
            <a:r>
              <a:rPr lang="zh-CN" altLang="en-US" kern="0" dirty="0" smtClean="0"/>
              <a:t>人员能力；测试自动化投入的时间等</a:t>
            </a:r>
            <a:endParaRPr lang="en-US" altLang="zh-CN" kern="0" dirty="0" smtClean="0"/>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323850" y="549275"/>
            <a:ext cx="8540750" cy="936625"/>
          </a:xfrm>
        </p:spPr>
        <p:txBody>
          <a:bodyPr/>
          <a:lstStyle/>
          <a:p>
            <a:pPr eaLnBrk="1" hangingPunct="1"/>
            <a:r>
              <a:rPr lang="en-US" altLang="zh-CN" smtClean="0"/>
              <a:t>4.3  </a:t>
            </a:r>
            <a:r>
              <a:rPr lang="zh-CN" altLang="en-US" smtClean="0">
                <a:solidFill>
                  <a:srgbClr val="FFFF00"/>
                </a:solidFill>
              </a:rPr>
              <a:t>测试计划</a:t>
            </a:r>
            <a:r>
              <a:rPr lang="zh-CN" altLang="en-US" smtClean="0"/>
              <a:t> </a:t>
            </a:r>
          </a:p>
        </p:txBody>
      </p:sp>
      <p:sp>
        <p:nvSpPr>
          <p:cNvPr id="77827" name="Rectangle 3"/>
          <p:cNvSpPr>
            <a:spLocks noGrp="1" noRot="1" noChangeArrowheads="1"/>
          </p:cNvSpPr>
          <p:nvPr>
            <p:ph type="body" idx="1"/>
          </p:nvPr>
        </p:nvSpPr>
        <p:spPr>
          <a:xfrm>
            <a:off x="179388" y="2781300"/>
            <a:ext cx="8685212" cy="3455988"/>
          </a:xfrm>
        </p:spPr>
        <p:txBody>
          <a:bodyPr/>
          <a:lstStyle/>
          <a:p>
            <a:pPr eaLnBrk="1" hangingPunct="1">
              <a:lnSpc>
                <a:spcPct val="200000"/>
              </a:lnSpc>
              <a:spcBef>
                <a:spcPct val="0"/>
              </a:spcBef>
            </a:pPr>
            <a:r>
              <a:rPr lang="en-US" altLang="zh-CN" dirty="0" smtClean="0"/>
              <a:t>		</a:t>
            </a:r>
            <a:r>
              <a:rPr lang="zh-CN" altLang="en-US" dirty="0" smtClean="0"/>
              <a:t>测试计划就是描述所有要完成的测试工作，包括被测试项目的背景、目标、范围、方式、资源、进度安排、测试组织，以及与测试有关的风险等方面。</a:t>
            </a:r>
          </a:p>
          <a:p>
            <a:pPr eaLnBrk="1" hangingPunct="1">
              <a:lnSpc>
                <a:spcPct val="200000"/>
              </a:lnSpc>
              <a:spcBef>
                <a:spcPct val="0"/>
              </a:spcBef>
            </a:pPr>
            <a:r>
              <a:rPr lang="zh-CN" altLang="en-US" dirty="0" smtClean="0"/>
              <a:t>		</a:t>
            </a:r>
          </a:p>
        </p:txBody>
      </p:sp>
      <p:grpSp>
        <p:nvGrpSpPr>
          <p:cNvPr id="5124" name="Group 4"/>
          <p:cNvGrpSpPr>
            <a:grpSpLocks/>
          </p:cNvGrpSpPr>
          <p:nvPr/>
        </p:nvGrpSpPr>
        <p:grpSpPr bwMode="auto">
          <a:xfrm>
            <a:off x="323850" y="1341438"/>
            <a:ext cx="8208963" cy="1366837"/>
            <a:chOff x="385" y="1117"/>
            <a:chExt cx="4627" cy="1678"/>
          </a:xfrm>
        </p:grpSpPr>
        <p:sp>
          <p:nvSpPr>
            <p:cNvPr id="77829" name="Rectangle 5"/>
            <p:cNvSpPr>
              <a:spLocks noChangeArrowheads="1"/>
            </p:cNvSpPr>
            <p:nvPr/>
          </p:nvSpPr>
          <p:spPr bwMode="auto">
            <a:xfrm>
              <a:off x="839" y="1661"/>
              <a:ext cx="4173" cy="1134"/>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r>
                <a:rPr lang="en-US" altLang="zh-CN" sz="2400" b="1">
                  <a:solidFill>
                    <a:schemeClr val="bg1"/>
                  </a:solidFill>
                  <a:latin typeface="宋体" panose="02010600030101010101" pitchFamily="2" charset="-122"/>
                </a:rPr>
                <a:t>  </a:t>
              </a:r>
              <a:r>
                <a:rPr lang="zh-CN" altLang="en-US" sz="2400" b="1">
                  <a:solidFill>
                    <a:schemeClr val="bg1"/>
                  </a:solidFill>
                  <a:latin typeface="宋体" panose="02010600030101010101" pitchFamily="2" charset="-122"/>
                </a:rPr>
                <a:t>什么是测试计划？</a:t>
              </a:r>
            </a:p>
          </p:txBody>
        </p:sp>
        <p:pic>
          <p:nvPicPr>
            <p:cNvPr id="77830" name="Picture 6" descr="MCj037107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117"/>
              <a:ext cx="631"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linds(horizontal)">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a:xfrm>
            <a:off x="323850" y="549275"/>
            <a:ext cx="8540750" cy="936625"/>
          </a:xfrm>
        </p:spPr>
        <p:txBody>
          <a:bodyPr/>
          <a:lstStyle/>
          <a:p>
            <a:pPr eaLnBrk="1" hangingPunct="1"/>
            <a:r>
              <a:rPr lang="zh-CN" altLang="en-US" smtClean="0">
                <a:solidFill>
                  <a:srgbClr val="FFFF00"/>
                </a:solidFill>
              </a:rPr>
              <a:t>测试计划</a:t>
            </a:r>
            <a:r>
              <a:rPr lang="zh-CN" altLang="en-US" smtClean="0"/>
              <a:t>的重要性</a:t>
            </a:r>
          </a:p>
        </p:txBody>
      </p:sp>
      <p:sp>
        <p:nvSpPr>
          <p:cNvPr id="78851" name="Rectangle 3"/>
          <p:cNvSpPr>
            <a:spLocks noGrp="1" noRot="1" noChangeArrowheads="1"/>
          </p:cNvSpPr>
          <p:nvPr>
            <p:ph type="body" idx="1"/>
          </p:nvPr>
        </p:nvSpPr>
        <p:spPr>
          <a:xfrm>
            <a:off x="468313" y="1557338"/>
            <a:ext cx="8396287" cy="2592387"/>
          </a:xfrm>
        </p:spPr>
        <p:txBody>
          <a:bodyPr/>
          <a:lstStyle/>
          <a:p>
            <a:pPr eaLnBrk="1" hangingPunct="1">
              <a:lnSpc>
                <a:spcPct val="250000"/>
              </a:lnSpc>
              <a:spcBef>
                <a:spcPct val="0"/>
              </a:spcBef>
              <a:buFont typeface="Wingdings" panose="05000000000000000000" pitchFamily="2" charset="2"/>
              <a:buChar char="v"/>
            </a:pPr>
            <a:r>
              <a:rPr lang="zh-CN" altLang="en-US" dirty="0" smtClean="0"/>
              <a:t>测试计划是通往成功软件测试的必经之路。</a:t>
            </a:r>
          </a:p>
          <a:p>
            <a:pPr eaLnBrk="1" hangingPunct="1">
              <a:lnSpc>
                <a:spcPct val="250000"/>
              </a:lnSpc>
              <a:spcBef>
                <a:spcPct val="0"/>
              </a:spcBef>
              <a:buFont typeface="Wingdings" panose="05000000000000000000" pitchFamily="2" charset="2"/>
              <a:buChar char="v"/>
            </a:pPr>
            <a:r>
              <a:rPr lang="zh-CN" altLang="en-US" dirty="0" smtClean="0"/>
              <a:t>制定测试计划是软件测试中最有挑战性的一个工作。</a:t>
            </a: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zh-CN" altLang="en-US" smtClean="0"/>
              <a:t>内容摘要</a:t>
            </a:r>
          </a:p>
        </p:txBody>
      </p:sp>
      <p:sp>
        <p:nvSpPr>
          <p:cNvPr id="43011" name="Rectangle 3"/>
          <p:cNvSpPr>
            <a:spLocks noGrp="1" noRot="1" noChangeArrowheads="1"/>
          </p:cNvSpPr>
          <p:nvPr>
            <p:ph type="body" idx="1"/>
          </p:nvPr>
        </p:nvSpPr>
        <p:spPr>
          <a:xfrm>
            <a:off x="1258888" y="1700213"/>
            <a:ext cx="5327650" cy="4465637"/>
          </a:xfrm>
        </p:spPr>
        <p:txBody>
          <a:bodyPr/>
          <a:lstStyle/>
          <a:p>
            <a:pPr eaLnBrk="1" hangingPunct="1">
              <a:lnSpc>
                <a:spcPct val="130000"/>
              </a:lnSpc>
            </a:pPr>
            <a:r>
              <a:rPr lang="zh-CN" altLang="en-US" smtClean="0"/>
              <a:t>本章包含六个方面的内容：</a:t>
            </a:r>
            <a:endParaRPr lang="zh-CN" altLang="en-US" smtClean="0">
              <a:solidFill>
                <a:srgbClr val="FFFF00"/>
              </a:solidFill>
            </a:endParaRPr>
          </a:p>
          <a:p>
            <a:pPr eaLnBrk="1" hangingPunct="1">
              <a:lnSpc>
                <a:spcPct val="150000"/>
              </a:lnSpc>
            </a:pPr>
            <a:r>
              <a:rPr lang="en-US" altLang="zh-CN" smtClean="0"/>
              <a:t>4.1 </a:t>
            </a:r>
            <a:r>
              <a:rPr lang="zh-CN" altLang="en-US" smtClean="0"/>
              <a:t>常见测试过程模型 </a:t>
            </a:r>
          </a:p>
          <a:p>
            <a:pPr eaLnBrk="1" hangingPunct="1">
              <a:lnSpc>
                <a:spcPct val="150000"/>
              </a:lnSpc>
            </a:pPr>
            <a:r>
              <a:rPr lang="en-US" altLang="zh-CN" smtClean="0"/>
              <a:t>4.2 </a:t>
            </a:r>
            <a:r>
              <a:rPr lang="zh-CN" altLang="en-US" smtClean="0">
                <a:hlinkClick r:id="rId2" action="ppaction://hlinksldjump"/>
              </a:rPr>
              <a:t>软件测试过程的体系结构 </a:t>
            </a:r>
            <a:endParaRPr lang="zh-CN" altLang="en-US" smtClean="0"/>
          </a:p>
          <a:p>
            <a:pPr eaLnBrk="1" hangingPunct="1">
              <a:lnSpc>
                <a:spcPct val="150000"/>
              </a:lnSpc>
            </a:pPr>
            <a:r>
              <a:rPr lang="en-US" altLang="zh-CN" smtClean="0"/>
              <a:t>4.3 </a:t>
            </a:r>
            <a:r>
              <a:rPr lang="zh-CN" altLang="en-US" smtClean="0">
                <a:hlinkClick r:id="rId3" action="ppaction://hlinksldjump"/>
              </a:rPr>
              <a:t>测试计划</a:t>
            </a:r>
            <a:r>
              <a:rPr lang="zh-CN" altLang="en-US" smtClean="0"/>
              <a:t> </a:t>
            </a:r>
          </a:p>
          <a:p>
            <a:pPr eaLnBrk="1" hangingPunct="1">
              <a:lnSpc>
                <a:spcPct val="150000"/>
              </a:lnSpc>
            </a:pPr>
            <a:r>
              <a:rPr lang="en-US" altLang="zh-CN" smtClean="0"/>
              <a:t>4.4 </a:t>
            </a:r>
            <a:r>
              <a:rPr lang="zh-CN" altLang="en-US" smtClean="0">
                <a:hlinkClick r:id="rId4" action="ppaction://hlinksldjump"/>
              </a:rPr>
              <a:t>测试用例的获取 </a:t>
            </a:r>
            <a:endParaRPr lang="zh-CN" altLang="en-US" smtClean="0"/>
          </a:p>
          <a:p>
            <a:pPr eaLnBrk="1" hangingPunct="1">
              <a:lnSpc>
                <a:spcPct val="150000"/>
              </a:lnSpc>
            </a:pPr>
            <a:r>
              <a:rPr lang="en-US" altLang="zh-CN" smtClean="0"/>
              <a:t>4.5 </a:t>
            </a:r>
            <a:r>
              <a:rPr lang="zh-CN" altLang="en-US" smtClean="0">
                <a:hlinkClick r:id="rId5" action="ppaction://hlinksldjump"/>
              </a:rPr>
              <a:t>执行测试</a:t>
            </a:r>
            <a:endParaRPr lang="en-US" altLang="zh-CN" smtClean="0"/>
          </a:p>
          <a:p>
            <a:pPr eaLnBrk="1" hangingPunct="1">
              <a:lnSpc>
                <a:spcPct val="150000"/>
              </a:lnSpc>
            </a:pPr>
            <a:r>
              <a:rPr lang="en-US" altLang="zh-CN" smtClean="0"/>
              <a:t>4.6 </a:t>
            </a:r>
            <a:r>
              <a:rPr lang="zh-CN" altLang="en-US" smtClean="0"/>
              <a:t>测试有效性的度量</a:t>
            </a:r>
          </a:p>
        </p:txBody>
      </p:sp>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323850" y="692150"/>
            <a:ext cx="8540750" cy="865188"/>
          </a:xfrm>
        </p:spPr>
        <p:txBody>
          <a:bodyPr/>
          <a:lstStyle/>
          <a:p>
            <a:pPr eaLnBrk="1" hangingPunct="1"/>
            <a:r>
              <a:rPr lang="zh-CN" altLang="en-US" smtClean="0"/>
              <a:t>测试计划的种类</a:t>
            </a:r>
          </a:p>
        </p:txBody>
      </p:sp>
      <p:pic>
        <p:nvPicPr>
          <p:cNvPr id="79875" name="Picture 4" descr="图3-1测试计划的等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00213"/>
            <a:ext cx="83883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a:xfrm>
            <a:off x="265113" y="188913"/>
            <a:ext cx="8540750" cy="792162"/>
          </a:xfrm>
        </p:spPr>
        <p:txBody>
          <a:bodyPr/>
          <a:lstStyle/>
          <a:p>
            <a:pPr eaLnBrk="1" hangingPunct="1"/>
            <a:r>
              <a:rPr lang="zh-CN" altLang="en-US" smtClean="0"/>
              <a:t>测试计划模板</a:t>
            </a:r>
          </a:p>
        </p:txBody>
      </p:sp>
      <p:sp>
        <p:nvSpPr>
          <p:cNvPr id="80899" name="Rectangle 5"/>
          <p:cNvSpPr>
            <a:spLocks noGrp="1" noRot="1" noChangeArrowheads="1"/>
          </p:cNvSpPr>
          <p:nvPr>
            <p:ph type="body" idx="1"/>
          </p:nvPr>
        </p:nvSpPr>
        <p:spPr>
          <a:xfrm>
            <a:off x="704850" y="785813"/>
            <a:ext cx="7748588" cy="649287"/>
          </a:xfrm>
        </p:spPr>
        <p:txBody>
          <a:bodyPr/>
          <a:lstStyle/>
          <a:p>
            <a:pPr eaLnBrk="1" hangingPunct="1">
              <a:spcBef>
                <a:spcPct val="0"/>
              </a:spcBef>
            </a:pPr>
            <a:r>
              <a:rPr lang="en-US" altLang="zh-CN" smtClean="0"/>
              <a:t>IEEE829</a:t>
            </a:r>
            <a:r>
              <a:rPr lang="zh-CN" altLang="en-US" smtClean="0"/>
              <a:t>－</a:t>
            </a:r>
            <a:r>
              <a:rPr lang="en-US" altLang="zh-CN" smtClean="0"/>
              <a:t>1998</a:t>
            </a:r>
            <a:r>
              <a:rPr lang="zh-CN" altLang="en-US" smtClean="0"/>
              <a:t>软件测试文档编制标准测试计划模版：</a:t>
            </a:r>
          </a:p>
        </p:txBody>
      </p:sp>
      <p:pic>
        <p:nvPicPr>
          <p:cNvPr id="80900" name="Picture 4" descr="图3-4选自IEEE标准829-1998的测试计划模板"/>
          <p:cNvPicPr>
            <a:picLocks noChangeAspect="1" noChangeArrowheads="1"/>
          </p:cNvPicPr>
          <p:nvPr/>
        </p:nvPicPr>
        <p:blipFill>
          <a:blip r:embed="rId3">
            <a:extLst>
              <a:ext uri="{28A0092B-C50C-407E-A947-70E740481C1C}">
                <a14:useLocalDpi xmlns:a14="http://schemas.microsoft.com/office/drawing/2010/main" val="0"/>
              </a:ext>
            </a:extLst>
          </a:blip>
          <a:srcRect l="5103" t="3326" r="11218" b="3383"/>
          <a:stretch>
            <a:fillRect/>
          </a:stretch>
        </p:blipFill>
        <p:spPr bwMode="auto">
          <a:xfrm>
            <a:off x="704850" y="1412875"/>
            <a:ext cx="72644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1904254" y="615331"/>
            <a:ext cx="6487619" cy="5760640"/>
          </a:xfrm>
        </p:spPr>
      </p:pic>
    </p:spTree>
    <p:extLst>
      <p:ext uri="{BB962C8B-B14F-4D97-AF65-F5344CB8AC3E}">
        <p14:creationId xmlns:p14="http://schemas.microsoft.com/office/powerpoint/2010/main" val="2434621833"/>
      </p:ext>
    </p:extLst>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965" y="260648"/>
            <a:ext cx="5146070" cy="6597352"/>
          </a:xfrm>
          <a:prstGeom prst="rect">
            <a:avLst/>
          </a:prstGeom>
        </p:spPr>
      </p:pic>
    </p:spTree>
    <p:extLst>
      <p:ext uri="{BB962C8B-B14F-4D97-AF65-F5344CB8AC3E}">
        <p14:creationId xmlns:p14="http://schemas.microsoft.com/office/powerpoint/2010/main" val="3088134082"/>
      </p:ext>
    </p:extLst>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r>
              <a:rPr lang="en-US" altLang="zh-CN" smtClean="0">
                <a:solidFill>
                  <a:srgbClr val="FFFF00"/>
                </a:solidFill>
              </a:rPr>
              <a:t>4.4 </a:t>
            </a:r>
            <a:r>
              <a:rPr lang="zh-CN" altLang="en-US" smtClean="0">
                <a:solidFill>
                  <a:srgbClr val="FFFF00"/>
                </a:solidFill>
              </a:rPr>
              <a:t>测试用例的获取</a:t>
            </a:r>
          </a:p>
        </p:txBody>
      </p:sp>
      <p:sp>
        <p:nvSpPr>
          <p:cNvPr id="81923" name="Rectangle 3"/>
          <p:cNvSpPr>
            <a:spLocks noGrp="1" noRot="1" noChangeArrowheads="1"/>
          </p:cNvSpPr>
          <p:nvPr>
            <p:ph type="body" idx="1"/>
          </p:nvPr>
        </p:nvSpPr>
        <p:spPr>
          <a:xfrm>
            <a:off x="323850" y="1916113"/>
            <a:ext cx="8712200" cy="3886200"/>
          </a:xfrm>
        </p:spPr>
        <p:txBody>
          <a:bodyPr/>
          <a:lstStyle/>
          <a:p>
            <a:pPr eaLnBrk="1" hangingPunct="1">
              <a:lnSpc>
                <a:spcPct val="190000"/>
              </a:lnSpc>
            </a:pPr>
            <a:r>
              <a:rPr lang="zh-CN" altLang="en-US" dirty="0" smtClean="0"/>
              <a:t>本小节包含三个方面的内容：</a:t>
            </a:r>
          </a:p>
          <a:p>
            <a:pPr eaLnBrk="1" hangingPunct="1">
              <a:lnSpc>
                <a:spcPct val="190000"/>
              </a:lnSpc>
            </a:pPr>
            <a:r>
              <a:rPr lang="en-US" altLang="zh-CN" dirty="0" smtClean="0"/>
              <a:t>4.4.1 </a:t>
            </a:r>
            <a:r>
              <a:rPr lang="zh-CN" altLang="en-US" dirty="0" smtClean="0"/>
              <a:t>测试设计规格说明（自看） </a:t>
            </a:r>
            <a:endParaRPr lang="en-US" altLang="zh-CN" dirty="0" smtClean="0"/>
          </a:p>
          <a:p>
            <a:pPr lvl="1" eaLnBrk="1" hangingPunct="1">
              <a:lnSpc>
                <a:spcPct val="190000"/>
              </a:lnSpc>
            </a:pPr>
            <a:r>
              <a:rPr lang="zh-CN" altLang="en-US" sz="2000" dirty="0" smtClean="0"/>
              <a:t>微型的测试计划</a:t>
            </a:r>
            <a:r>
              <a:rPr lang="en-US" altLang="zh-CN" sz="2000" dirty="0" smtClean="0"/>
              <a:t>,</a:t>
            </a:r>
            <a:r>
              <a:rPr lang="zh-CN" altLang="en-US" sz="2000" dirty="0" smtClean="0"/>
              <a:t>包含了一个或若干个测试项所需的测试用例</a:t>
            </a:r>
            <a:r>
              <a:rPr lang="en-US" altLang="zh-CN" sz="2000" dirty="0" smtClean="0"/>
              <a:t>.</a:t>
            </a:r>
            <a:endParaRPr lang="zh-CN" altLang="en-US" sz="2000" dirty="0" smtClean="0"/>
          </a:p>
          <a:p>
            <a:pPr eaLnBrk="1" hangingPunct="1">
              <a:lnSpc>
                <a:spcPct val="190000"/>
              </a:lnSpc>
            </a:pPr>
            <a:r>
              <a:rPr lang="en-US" altLang="zh-CN" dirty="0" smtClean="0"/>
              <a:t>4.4.2 </a:t>
            </a:r>
            <a:r>
              <a:rPr lang="zh-CN" altLang="en-US" dirty="0" smtClean="0"/>
              <a:t>测试用例规格说明 </a:t>
            </a:r>
          </a:p>
          <a:p>
            <a:pPr eaLnBrk="1" hangingPunct="1">
              <a:lnSpc>
                <a:spcPct val="190000"/>
              </a:lnSpc>
            </a:pPr>
            <a:r>
              <a:rPr lang="en-US" altLang="zh-CN" dirty="0" smtClean="0"/>
              <a:t>4.4.3 </a:t>
            </a:r>
            <a:r>
              <a:rPr lang="zh-CN" altLang="en-US" dirty="0" smtClean="0"/>
              <a:t>测试规程</a:t>
            </a:r>
            <a:r>
              <a:rPr lang="zh-CN" altLang="en-US" dirty="0"/>
              <a:t>规格说明（自看）</a:t>
            </a:r>
            <a:endParaRPr lang="zh-CN" altLang="en-US" dirty="0" smtClean="0"/>
          </a:p>
        </p:txBody>
      </p:sp>
      <p:grpSp>
        <p:nvGrpSpPr>
          <p:cNvPr id="81924" name="Group 4"/>
          <p:cNvGrpSpPr>
            <a:grpSpLocks/>
          </p:cNvGrpSpPr>
          <p:nvPr/>
        </p:nvGrpSpPr>
        <p:grpSpPr bwMode="auto">
          <a:xfrm>
            <a:off x="3851275" y="4392613"/>
            <a:ext cx="2663825" cy="425450"/>
            <a:chOff x="1973" y="1480"/>
            <a:chExt cx="1678" cy="268"/>
          </a:xfrm>
        </p:grpSpPr>
        <p:sp>
          <p:nvSpPr>
            <p:cNvPr id="81925" name="Text Box 5"/>
            <p:cNvSpPr txBox="1">
              <a:spLocks noChangeArrowheads="1"/>
            </p:cNvSpPr>
            <p:nvPr/>
          </p:nvSpPr>
          <p:spPr bwMode="auto">
            <a:xfrm>
              <a:off x="2971" y="1480"/>
              <a:ext cx="680" cy="268"/>
            </a:xfrm>
            <a:prstGeom prst="rect">
              <a:avLst/>
            </a:prstGeom>
            <a:solidFill>
              <a:schemeClr val="bg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t>重点</a:t>
              </a:r>
            </a:p>
          </p:txBody>
        </p:sp>
        <p:sp>
          <p:nvSpPr>
            <p:cNvPr id="81926" name="Line 6"/>
            <p:cNvSpPr>
              <a:spLocks noChangeShapeType="1"/>
            </p:cNvSpPr>
            <p:nvPr/>
          </p:nvSpPr>
          <p:spPr bwMode="auto">
            <a:xfrm flipH="1">
              <a:off x="1973" y="1616"/>
              <a:ext cx="998"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lnSpc>
                <a:spcPct val="190000"/>
              </a:lnSpc>
            </a:pPr>
            <a:r>
              <a:rPr lang="en-US" altLang="zh-CN" dirty="0"/>
              <a:t>4.4.2 </a:t>
            </a:r>
            <a:r>
              <a:rPr lang="zh-CN" altLang="en-US" dirty="0"/>
              <a:t>测试用例规格说明 </a:t>
            </a:r>
          </a:p>
        </p:txBody>
      </p:sp>
      <p:sp>
        <p:nvSpPr>
          <p:cNvPr id="4" name="Rectangle 3"/>
          <p:cNvSpPr txBox="1">
            <a:spLocks noRot="1" noChangeArrowheads="1"/>
          </p:cNvSpPr>
          <p:nvPr/>
        </p:nvSpPr>
        <p:spPr bwMode="auto">
          <a:xfrm>
            <a:off x="468313" y="2276872"/>
            <a:ext cx="839628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zh-CN" altLang="en-US" kern="0" dirty="0" smtClean="0"/>
              <a:t>测试用例描述取决：用例数量、修改的频率、测试原因技能</a:t>
            </a:r>
            <a:endParaRPr lang="en-US" altLang="zh-CN" kern="0" dirty="0" smtClean="0"/>
          </a:p>
          <a:p>
            <a:pPr eaLnBrk="1" hangingPunct="1">
              <a:lnSpc>
                <a:spcPct val="250000"/>
              </a:lnSpc>
              <a:spcBef>
                <a:spcPct val="0"/>
              </a:spcBef>
              <a:buFont typeface="Wingdings" panose="05000000000000000000" pitchFamily="2" charset="2"/>
              <a:buChar char="v"/>
            </a:pPr>
            <a:r>
              <a:rPr lang="zh-CN" altLang="en-US" kern="0" dirty="0" smtClean="0"/>
              <a:t>两种记录用例的方法：详细的文档描述、简洁的电子表格</a:t>
            </a:r>
            <a:endParaRPr lang="en-US" altLang="zh-CN" kern="0" dirty="0" smtClean="0"/>
          </a:p>
        </p:txBody>
      </p:sp>
    </p:spTree>
    <p:extLst>
      <p:ext uri="{BB962C8B-B14F-4D97-AF65-F5344CB8AC3E}">
        <p14:creationId xmlns:p14="http://schemas.microsoft.com/office/powerpoint/2010/main" val="1930267424"/>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r>
              <a:rPr lang="zh-CN" altLang="en-US" dirty="0" smtClean="0"/>
              <a:t>详细的文档描述</a:t>
            </a:r>
          </a:p>
        </p:txBody>
      </p:sp>
      <p:pic>
        <p:nvPicPr>
          <p:cNvPr id="89091" name="Picture 4" descr="图5-10选自EEE标准829-1998的测试用例规格说明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00213"/>
            <a:ext cx="83883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p:txBody>
          <a:bodyPr/>
          <a:lstStyle/>
          <a:p>
            <a:pPr eaLnBrk="1" hangingPunct="1"/>
            <a:r>
              <a:rPr lang="zh-CN" altLang="en-US" dirty="0" smtClean="0"/>
              <a:t>简化的电子表格</a:t>
            </a:r>
          </a:p>
        </p:txBody>
      </p:sp>
      <p:pic>
        <p:nvPicPr>
          <p:cNvPr id="90115" name="Picture 3" descr="表5-10简化的测试用例规格说明"/>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539750" y="2127250"/>
            <a:ext cx="7991475" cy="3522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914400" y="277813"/>
            <a:ext cx="7772400" cy="762000"/>
          </a:xfrm>
        </p:spPr>
        <p:txBody>
          <a:bodyPr/>
          <a:lstStyle/>
          <a:p>
            <a:pPr eaLnBrk="1" hangingPunct="1"/>
            <a:r>
              <a:rPr lang="zh-CN" altLang="en-US" sz="3400" smtClean="0"/>
              <a:t>案例</a:t>
            </a:r>
            <a:r>
              <a:rPr lang="en-US" altLang="zh-CN" sz="3400" smtClean="0"/>
              <a:t>1</a:t>
            </a:r>
            <a:r>
              <a:rPr lang="zh-CN" altLang="en-US" sz="3400" smtClean="0"/>
              <a:t>：测试用户登录对话框的功能</a:t>
            </a:r>
          </a:p>
        </p:txBody>
      </p:sp>
      <p:sp>
        <p:nvSpPr>
          <p:cNvPr id="1601539" name="Text Box 3"/>
          <p:cNvSpPr txBox="1">
            <a:spLocks noChangeArrowheads="1"/>
          </p:cNvSpPr>
          <p:nvPr/>
        </p:nvSpPr>
        <p:spPr bwMode="auto">
          <a:xfrm>
            <a:off x="609600" y="2133600"/>
            <a:ext cx="4572000" cy="3071813"/>
          </a:xfrm>
          <a:prstGeom prst="rect">
            <a:avLst/>
          </a:prstGeom>
          <a:gradFill rotWithShape="0">
            <a:gsLst>
              <a:gs pos="0">
                <a:srgbClr val="CCFFCC"/>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测试场景：</a:t>
            </a:r>
          </a:p>
          <a:p>
            <a:pPr>
              <a:spcBef>
                <a:spcPct val="50000"/>
              </a:spcBef>
              <a:defRPr/>
            </a:pPr>
            <a:r>
              <a:rPr lang="zh-CN" altLang="en-US">
                <a:solidFill>
                  <a:srgbClr val="000000"/>
                </a:solidFill>
                <a:latin typeface="宋体" pitchFamily="2" charset="-122"/>
              </a:rPr>
              <a:t>在各种输入条件下，测试程序的登录对话框功能</a:t>
            </a:r>
            <a:r>
              <a:rPr lang="zh-CN" altLang="en-US" b="1">
                <a:solidFill>
                  <a:srgbClr val="000000"/>
                </a:solidFill>
                <a:effectLst>
                  <a:outerShdw blurRad="38100" dist="38100" dir="2700000" algn="tl">
                    <a:srgbClr val="FFFFFF"/>
                  </a:outerShdw>
                </a:effectLst>
                <a:latin typeface="宋体" pitchFamily="2" charset="-122"/>
              </a:rPr>
              <a:t>。</a:t>
            </a:r>
          </a:p>
          <a:p>
            <a:pPr>
              <a:spcBef>
                <a:spcPct val="50000"/>
              </a:spcBef>
              <a:defRPr/>
            </a:pPr>
            <a:r>
              <a:rPr lang="zh-CN" altLang="en-US" b="1">
                <a:solidFill>
                  <a:srgbClr val="000000"/>
                </a:solidFill>
                <a:latin typeface="宋体" pitchFamily="2" charset="-122"/>
              </a:rPr>
              <a:t>用户名和密码的规则如下：</a:t>
            </a:r>
          </a:p>
          <a:p>
            <a:pPr>
              <a:spcBef>
                <a:spcPct val="20000"/>
              </a:spcBef>
              <a:buClr>
                <a:srgbClr val="000000"/>
              </a:buClr>
              <a:buSzPct val="60000"/>
              <a:buFontTx/>
              <a:buChar char="•"/>
              <a:defRPr/>
            </a:pPr>
            <a:r>
              <a:rPr kumimoji="1" lang="zh-CN" altLang="en-US">
                <a:solidFill>
                  <a:srgbClr val="000000"/>
                </a:solidFill>
                <a:latin typeface="宋体" pitchFamily="2" charset="-122"/>
              </a:rPr>
              <a:t> 用户名长度为</a:t>
            </a:r>
            <a:r>
              <a:rPr kumimoji="1" lang="en-US" altLang="zh-CN">
                <a:solidFill>
                  <a:srgbClr val="000000"/>
                </a:solidFill>
                <a:latin typeface="宋体" pitchFamily="2" charset="-122"/>
              </a:rPr>
              <a:t>6</a:t>
            </a:r>
            <a:r>
              <a:rPr kumimoji="1" lang="zh-CN" altLang="en-US">
                <a:solidFill>
                  <a:srgbClr val="000000"/>
                </a:solidFill>
                <a:latin typeface="宋体" pitchFamily="2" charset="-122"/>
              </a:rPr>
              <a:t>至</a:t>
            </a:r>
            <a:r>
              <a:rPr kumimoji="1" lang="en-US" altLang="zh-CN">
                <a:solidFill>
                  <a:srgbClr val="000000"/>
                </a:solidFill>
                <a:latin typeface="宋体" pitchFamily="2" charset="-122"/>
              </a:rPr>
              <a:t>10</a:t>
            </a:r>
            <a:r>
              <a:rPr kumimoji="1" lang="zh-CN" altLang="en-US">
                <a:solidFill>
                  <a:srgbClr val="000000"/>
                </a:solidFill>
                <a:latin typeface="宋体" pitchFamily="2" charset="-122"/>
              </a:rPr>
              <a:t>位（含</a:t>
            </a:r>
            <a:r>
              <a:rPr kumimoji="1" lang="en-US" altLang="zh-CN">
                <a:solidFill>
                  <a:srgbClr val="000000"/>
                </a:solidFill>
                <a:latin typeface="宋体" pitchFamily="2" charset="-122"/>
              </a:rPr>
              <a:t>6</a:t>
            </a:r>
            <a:r>
              <a:rPr kumimoji="1" lang="zh-CN" altLang="en-US">
                <a:solidFill>
                  <a:srgbClr val="000000"/>
                </a:solidFill>
                <a:latin typeface="宋体" pitchFamily="2" charset="-122"/>
              </a:rPr>
              <a:t>位和</a:t>
            </a:r>
            <a:r>
              <a:rPr kumimoji="1" lang="en-US" altLang="zh-CN">
                <a:solidFill>
                  <a:srgbClr val="000000"/>
                </a:solidFill>
                <a:latin typeface="宋体" pitchFamily="2" charset="-122"/>
              </a:rPr>
              <a:t>10</a:t>
            </a:r>
            <a:r>
              <a:rPr kumimoji="1" lang="zh-CN" altLang="en-US">
                <a:solidFill>
                  <a:srgbClr val="000000"/>
                </a:solidFill>
                <a:latin typeface="宋体" pitchFamily="2" charset="-122"/>
              </a:rPr>
              <a:t>位）</a:t>
            </a:r>
          </a:p>
          <a:p>
            <a:pPr>
              <a:spcBef>
                <a:spcPct val="20000"/>
              </a:spcBef>
              <a:buClr>
                <a:srgbClr val="000000"/>
              </a:buClr>
              <a:buSzPct val="60000"/>
              <a:buFontTx/>
              <a:buChar char="•"/>
              <a:defRPr/>
            </a:pPr>
            <a:r>
              <a:rPr kumimoji="1" lang="zh-CN" altLang="en-US">
                <a:solidFill>
                  <a:srgbClr val="000000"/>
                </a:solidFill>
                <a:latin typeface="宋体" pitchFamily="2" charset="-122"/>
              </a:rPr>
              <a:t> 用户名由字符（</a:t>
            </a:r>
            <a:r>
              <a:rPr kumimoji="1" lang="en-US" altLang="zh-CN">
                <a:solidFill>
                  <a:srgbClr val="000000"/>
                </a:solidFill>
                <a:latin typeface="宋体" pitchFamily="2" charset="-122"/>
              </a:rPr>
              <a:t>a-z</a:t>
            </a:r>
            <a:r>
              <a:rPr kumimoji="1" lang="zh-CN" altLang="en-US">
                <a:solidFill>
                  <a:srgbClr val="000000"/>
                </a:solidFill>
                <a:latin typeface="宋体" pitchFamily="2" charset="-122"/>
              </a:rPr>
              <a:t>、</a:t>
            </a:r>
            <a:r>
              <a:rPr kumimoji="1" lang="en-US" altLang="zh-CN">
                <a:solidFill>
                  <a:srgbClr val="000000"/>
                </a:solidFill>
                <a:latin typeface="宋体" pitchFamily="2" charset="-122"/>
              </a:rPr>
              <a:t>A-Z</a:t>
            </a:r>
            <a:r>
              <a:rPr kumimoji="1" lang="zh-CN" altLang="en-US">
                <a:solidFill>
                  <a:srgbClr val="000000"/>
                </a:solidFill>
                <a:latin typeface="宋体" pitchFamily="2" charset="-122"/>
              </a:rPr>
              <a:t>）和数字（</a:t>
            </a:r>
            <a:r>
              <a:rPr kumimoji="1" lang="en-US" altLang="zh-CN">
                <a:solidFill>
                  <a:srgbClr val="000000"/>
                </a:solidFill>
                <a:latin typeface="宋体" pitchFamily="2" charset="-122"/>
              </a:rPr>
              <a:t>0-9</a:t>
            </a:r>
            <a:r>
              <a:rPr kumimoji="1" lang="zh-CN" altLang="en-US">
                <a:solidFill>
                  <a:srgbClr val="000000"/>
                </a:solidFill>
                <a:latin typeface="宋体" pitchFamily="2" charset="-122"/>
              </a:rPr>
              <a:t>）组成</a:t>
            </a:r>
          </a:p>
          <a:p>
            <a:pPr>
              <a:spcBef>
                <a:spcPct val="20000"/>
              </a:spcBef>
              <a:buClr>
                <a:srgbClr val="000000"/>
              </a:buClr>
              <a:buSzPct val="60000"/>
              <a:buFontTx/>
              <a:buChar char="•"/>
              <a:defRPr/>
            </a:pPr>
            <a:r>
              <a:rPr kumimoji="1" lang="zh-CN" altLang="en-US">
                <a:solidFill>
                  <a:srgbClr val="000000"/>
                </a:solidFill>
                <a:latin typeface="宋体" pitchFamily="2" charset="-122"/>
              </a:rPr>
              <a:t> 不能为空、空格和特殊字符</a:t>
            </a:r>
          </a:p>
          <a:p>
            <a:pPr>
              <a:spcBef>
                <a:spcPct val="20000"/>
              </a:spcBef>
              <a:buClr>
                <a:srgbClr val="000000"/>
              </a:buClr>
              <a:buSzPct val="60000"/>
              <a:buFontTx/>
              <a:buChar char="•"/>
              <a:defRPr/>
            </a:pPr>
            <a:r>
              <a:rPr kumimoji="1" lang="zh-CN" altLang="en-US">
                <a:solidFill>
                  <a:srgbClr val="000000"/>
                </a:solidFill>
                <a:latin typeface="宋体" pitchFamily="2" charset="-122"/>
              </a:rPr>
              <a:t> 密码规则同用户名规则</a:t>
            </a:r>
            <a:r>
              <a:rPr lang="zh-CN" altLang="en-US" b="1">
                <a:solidFill>
                  <a:srgbClr val="000000"/>
                </a:solidFill>
                <a:effectLst>
                  <a:outerShdw blurRad="38100" dist="38100" dir="2700000" algn="tl">
                    <a:srgbClr val="FFFFFF"/>
                  </a:outerShdw>
                </a:effectLst>
                <a:latin typeface="宋体" pitchFamily="2" charset="-122"/>
              </a:rPr>
              <a:t> </a:t>
            </a:r>
          </a:p>
        </p:txBody>
      </p:sp>
      <p:pic>
        <p:nvPicPr>
          <p:cNvPr id="91140" name="Picture 4" descr="log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743200"/>
            <a:ext cx="3406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14400" y="277813"/>
            <a:ext cx="7772400" cy="762000"/>
          </a:xfrm>
        </p:spPr>
        <p:txBody>
          <a:bodyPr/>
          <a:lstStyle/>
          <a:p>
            <a:pPr eaLnBrk="1" hangingPunct="1"/>
            <a:r>
              <a:rPr lang="zh-CN" altLang="en-US" sz="3400" smtClean="0"/>
              <a:t>案例</a:t>
            </a:r>
            <a:r>
              <a:rPr lang="en-US" altLang="zh-CN" sz="3400" smtClean="0"/>
              <a:t>1</a:t>
            </a:r>
            <a:r>
              <a:rPr lang="zh-CN" altLang="en-US" sz="3400" smtClean="0"/>
              <a:t>：登录对话框的功能（续</a:t>
            </a:r>
            <a:r>
              <a:rPr lang="en-US" altLang="zh-CN" sz="3400" smtClean="0"/>
              <a:t>1</a:t>
            </a:r>
            <a:r>
              <a:rPr lang="zh-CN" altLang="en-US" sz="3400" smtClean="0"/>
              <a:t>）</a:t>
            </a:r>
          </a:p>
        </p:txBody>
      </p:sp>
      <p:sp>
        <p:nvSpPr>
          <p:cNvPr id="1603587" name="Text Box 3"/>
          <p:cNvSpPr txBox="1">
            <a:spLocks noChangeArrowheads="1"/>
          </p:cNvSpPr>
          <p:nvPr/>
        </p:nvSpPr>
        <p:spPr bwMode="auto">
          <a:xfrm>
            <a:off x="685800" y="1905000"/>
            <a:ext cx="7848600" cy="366713"/>
          </a:xfrm>
          <a:prstGeom prst="rect">
            <a:avLst/>
          </a:prstGeom>
          <a:noFill/>
          <a:ln>
            <a:noFill/>
          </a:ln>
          <a:effectLst/>
          <a:extLst>
            <a:ext uri="{909E8E84-426E-40DD-AFC4-6F175D3DCCD1}">
              <a14:hiddenFill xmlns:a14="http://schemas.microsoft.com/office/drawing/2010/main">
                <a:gradFill rotWithShape="0">
                  <a:gsLst>
                    <a:gs pos="0">
                      <a:srgbClr val="CCFFCC"/>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确定输入数据的情形：</a:t>
            </a:r>
            <a:endParaRPr lang="zh-CN" altLang="en-US" b="1">
              <a:solidFill>
                <a:srgbClr val="000000"/>
              </a:solidFill>
              <a:effectLst>
                <a:outerShdw blurRad="38100" dist="38100" dir="2700000" algn="tl">
                  <a:srgbClr val="FFFFFF"/>
                </a:outerShdw>
              </a:effectLst>
              <a:latin typeface="宋体" pitchFamily="2" charset="-122"/>
            </a:endParaRPr>
          </a:p>
        </p:txBody>
      </p:sp>
      <p:graphicFrame>
        <p:nvGraphicFramePr>
          <p:cNvPr id="1603588" name="Group 4"/>
          <p:cNvGraphicFramePr>
            <a:graphicFrameLocks noGrp="1"/>
          </p:cNvGraphicFramePr>
          <p:nvPr/>
        </p:nvGraphicFramePr>
        <p:xfrm>
          <a:off x="685800" y="2438400"/>
          <a:ext cx="7848600" cy="3230563"/>
        </p:xfrm>
        <a:graphic>
          <a:graphicData uri="http://schemas.openxmlformats.org/drawingml/2006/table">
            <a:tbl>
              <a:tblPr/>
              <a:tblGrid>
                <a:gridCol w="4484688">
                  <a:extLst>
                    <a:ext uri="{9D8B030D-6E8A-4147-A177-3AD203B41FA5}">
                      <a16:colId xmlns:a16="http://schemas.microsoft.com/office/drawing/2014/main" val="20000"/>
                    </a:ext>
                  </a:extLst>
                </a:gridCol>
                <a:gridCol w="3363912">
                  <a:extLst>
                    <a:ext uri="{9D8B030D-6E8A-4147-A177-3AD203B41FA5}">
                      <a16:colId xmlns:a16="http://schemas.microsoft.com/office/drawing/2014/main" val="20001"/>
                    </a:ext>
                  </a:extLst>
                </a:gridCol>
              </a:tblGrid>
              <a:tr h="36579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宋体" pitchFamily="2" charset="-122"/>
                        </a:rPr>
                        <a:t>操作步骤</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FF9933"/>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宋体" pitchFamily="2" charset="-122"/>
                        </a:rPr>
                        <a:t>预期结果</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rgbClr val="FF9933"/>
                        </a:gs>
                        <a:gs pos="100000">
                          <a:schemeClr val="bg1"/>
                        </a:gs>
                      </a:gsLst>
                      <a:lin ang="5400000" scaled="1"/>
                    </a:gradFill>
                  </a:tcPr>
                </a:tc>
                <a:extLst>
                  <a:ext uri="{0D108BD9-81ED-4DB2-BD59-A6C34878D82A}">
                    <a16:rowId xmlns:a16="http://schemas.microsoft.com/office/drawing/2014/main" val="10000"/>
                  </a:ext>
                </a:extLst>
              </a:tr>
              <a:tr h="30483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smtClean="0">
                          <a:ln>
                            <a:noFill/>
                          </a:ln>
                          <a:solidFill>
                            <a:schemeClr val="tx1"/>
                          </a:solidFill>
                          <a:effectLst/>
                          <a:latin typeface="Arial" charset="0"/>
                          <a:ea typeface="宋体" pitchFamily="2" charset="-122"/>
                        </a:rPr>
                        <a:t>6</a:t>
                      </a:r>
                      <a:r>
                        <a:rPr kumimoji="0" lang="zh-CN" altLang="en-US" sz="1400" b="0" i="0" u="none" strike="noStrike" cap="none" normalizeH="0" baseline="0" smtClean="0">
                          <a:ln>
                            <a:noFill/>
                          </a:ln>
                          <a:solidFill>
                            <a:schemeClr val="tx1"/>
                          </a:solidFill>
                          <a:effectLst/>
                          <a:latin typeface="Arial" charset="0"/>
                          <a:ea typeface="宋体" pitchFamily="2" charset="-122"/>
                        </a:rPr>
                        <a:t>位），点击</a:t>
                      </a:r>
                      <a:r>
                        <a:rPr kumimoji="0" lang="en-US" altLang="zh-CN" sz="1400" b="0" i="0" u="none" strike="noStrike" cap="none" normalizeH="0" baseline="0" smtClean="0">
                          <a:ln>
                            <a:noFill/>
                          </a:ln>
                          <a:solidFill>
                            <a:schemeClr val="tx1"/>
                          </a:solidFill>
                          <a:effectLst/>
                          <a:latin typeface="Arial" charset="0"/>
                          <a:ea typeface="宋体" pitchFamily="2" charset="-122"/>
                        </a:rPr>
                        <a:t>[OK]</a:t>
                      </a:r>
                      <a:r>
                        <a:rPr kumimoji="0" lang="zh-CN" altLang="en-US" sz="1400" b="0" i="0" u="none" strike="noStrike" cap="none" normalizeH="0" baseline="0" smtClean="0">
                          <a:ln>
                            <a:noFill/>
                          </a:ln>
                          <a:solidFill>
                            <a:schemeClr val="tx1"/>
                          </a:solidFill>
                          <a:effectLst/>
                          <a:latin typeface="Arial" charset="0"/>
                          <a:ea typeface="宋体" pitchFamily="2" charset="-122"/>
                        </a:rPr>
                        <a:t>按钮</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smtClean="0">
                          <a:ln>
                            <a:noFill/>
                          </a:ln>
                          <a:solidFill>
                            <a:schemeClr val="tx1"/>
                          </a:solidFill>
                          <a:effectLst/>
                          <a:latin typeface="Arial" charset="0"/>
                          <a:ea typeface="宋体" pitchFamily="2" charset="-122"/>
                        </a:rPr>
                        <a:t>10</a:t>
                      </a:r>
                      <a:r>
                        <a:rPr kumimoji="0" lang="zh-CN" altLang="en-US" sz="1400" b="0" i="0" u="none" strike="noStrike" cap="none" normalizeH="0" baseline="0" smtClean="0">
                          <a:ln>
                            <a:noFill/>
                          </a:ln>
                          <a:solidFill>
                            <a:schemeClr val="tx1"/>
                          </a:solidFill>
                          <a:effectLst/>
                          <a:latin typeface="Arial" charset="0"/>
                          <a:ea typeface="宋体" pitchFamily="2" charset="-122"/>
                        </a:rPr>
                        <a:t>位） ，点击</a:t>
                      </a:r>
                      <a:r>
                        <a:rPr kumimoji="0" lang="en-US" altLang="zh-CN" sz="1400" b="0" i="0" u="none" strike="noStrike" cap="none" normalizeH="0" baseline="0" smtClean="0">
                          <a:ln>
                            <a:noFill/>
                          </a:ln>
                          <a:solidFill>
                            <a:schemeClr val="tx1"/>
                          </a:solidFill>
                          <a:effectLst/>
                          <a:latin typeface="Arial" charset="0"/>
                          <a:ea typeface="宋体" pitchFamily="2" charset="-122"/>
                        </a:rPr>
                        <a:t>[OK]</a:t>
                      </a:r>
                      <a:r>
                        <a:rPr kumimoji="0" lang="zh-CN" altLang="en-US" sz="1400" b="0" i="0" u="none" strike="noStrike" cap="none" normalizeH="0" baseline="0" smtClean="0">
                          <a:ln>
                            <a:noFill/>
                          </a:ln>
                          <a:solidFill>
                            <a:schemeClr val="tx1"/>
                          </a:solidFill>
                          <a:effectLst/>
                          <a:latin typeface="Arial" charset="0"/>
                          <a:ea typeface="宋体" pitchFamily="2" charset="-122"/>
                        </a:rPr>
                        <a:t>按钮</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3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输入正确的用户名和口令（均为</a:t>
                      </a:r>
                      <a:r>
                        <a:rPr kumimoji="0" lang="en-US" altLang="zh-CN" sz="1400" b="0" i="0" u="none" strike="noStrike" cap="none" normalizeH="0" baseline="0" smtClean="0">
                          <a:ln>
                            <a:noFill/>
                          </a:ln>
                          <a:solidFill>
                            <a:schemeClr val="tx1"/>
                          </a:solidFill>
                          <a:effectLst/>
                          <a:latin typeface="Arial" charset="0"/>
                          <a:ea typeface="宋体" pitchFamily="2" charset="-122"/>
                        </a:rPr>
                        <a:t>6</a:t>
                      </a:r>
                      <a:r>
                        <a:rPr kumimoji="0" lang="zh-CN" altLang="en-US" sz="1400" b="0" i="0" u="none" strike="noStrike" cap="none" normalizeH="0" baseline="0" smtClean="0">
                          <a:ln>
                            <a:noFill/>
                          </a:ln>
                          <a:solidFill>
                            <a:schemeClr val="tx1"/>
                          </a:solidFill>
                          <a:effectLst/>
                          <a:latin typeface="Arial" charset="0"/>
                          <a:ea typeface="宋体" pitchFamily="2" charset="-122"/>
                        </a:rPr>
                        <a:t>至</a:t>
                      </a:r>
                      <a:r>
                        <a:rPr kumimoji="0" lang="en-US" altLang="zh-CN" sz="1400" b="0" i="0" u="none" strike="noStrike" cap="none" normalizeH="0" baseline="0" smtClean="0">
                          <a:ln>
                            <a:noFill/>
                          </a:ln>
                          <a:solidFill>
                            <a:schemeClr val="tx1"/>
                          </a:solidFill>
                          <a:effectLst/>
                          <a:latin typeface="Arial" charset="0"/>
                          <a:ea typeface="宋体" pitchFamily="2" charset="-122"/>
                        </a:rPr>
                        <a:t>8</a:t>
                      </a:r>
                      <a:r>
                        <a:rPr kumimoji="0" lang="zh-CN" altLang="en-US" sz="1400" b="0" i="0" u="none" strike="noStrike" cap="none" normalizeH="0" baseline="0" smtClean="0">
                          <a:ln>
                            <a:noFill/>
                          </a:ln>
                          <a:solidFill>
                            <a:schemeClr val="tx1"/>
                          </a:solidFill>
                          <a:effectLst/>
                          <a:latin typeface="Arial" charset="0"/>
                          <a:ea typeface="宋体" pitchFamily="2" charset="-122"/>
                        </a:rPr>
                        <a:t>位之间），</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3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用户名为空，</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提示输入用户名不能进入系统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501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用户名为空格，</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提示无效用户名不能进入系统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677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用户名小于</a:t>
                      </a:r>
                      <a:r>
                        <a:rPr kumimoji="0" lang="en-US" altLang="zh-CN" sz="1400" b="0" i="0" u="none" strike="noStrike" cap="none" normalizeH="0" baseline="0" smtClean="0">
                          <a:ln>
                            <a:noFill/>
                          </a:ln>
                          <a:solidFill>
                            <a:schemeClr val="tx1"/>
                          </a:solidFill>
                          <a:effectLst/>
                          <a:latin typeface="Arial" charset="0"/>
                          <a:ea typeface="宋体" pitchFamily="2" charset="-122"/>
                        </a:rPr>
                        <a:t>6</a:t>
                      </a:r>
                      <a:r>
                        <a:rPr kumimoji="0" lang="zh-CN" altLang="en-US" sz="1400" b="0" i="0" u="none" strike="noStrike" cap="none" normalizeH="0" baseline="0" smtClean="0">
                          <a:ln>
                            <a:noFill/>
                          </a:ln>
                          <a:solidFill>
                            <a:schemeClr val="tx1"/>
                          </a:solidFill>
                          <a:effectLst/>
                          <a:latin typeface="Arial" charset="0"/>
                          <a:ea typeface="宋体" pitchFamily="2" charset="-122"/>
                        </a:rPr>
                        <a:t>位，</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提示用户名太短不能进入系统</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677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endParaRPr lang="zh-CN" altLang="en-US" smtClean="0"/>
          </a:p>
        </p:txBody>
      </p:sp>
      <p:sp>
        <p:nvSpPr>
          <p:cNvPr id="44035" name="内容占位符 2"/>
          <p:cNvSpPr>
            <a:spLocks noGrp="1"/>
          </p:cNvSpPr>
          <p:nvPr>
            <p:ph idx="1"/>
          </p:nvPr>
        </p:nvSpPr>
        <p:spPr/>
        <p:txBody>
          <a:bodyPr/>
          <a:lstStyle/>
          <a:p>
            <a:pPr eaLnBrk="1" hangingPunct="1"/>
            <a:endParaRPr lang="zh-CN" altLang="en-US" smtClean="0"/>
          </a:p>
        </p:txBody>
      </p:sp>
      <p:pic>
        <p:nvPicPr>
          <p:cNvPr id="44036" name="图片 3"/>
          <p:cNvPicPr>
            <a:picLocks noChangeAspect="1" noChangeArrowheads="1"/>
          </p:cNvPicPr>
          <p:nvPr/>
        </p:nvPicPr>
        <p:blipFill>
          <a:blip r:embed="rId2">
            <a:extLst>
              <a:ext uri="{28A0092B-C50C-407E-A947-70E740481C1C}">
                <a14:useLocalDpi xmlns:a14="http://schemas.microsoft.com/office/drawing/2010/main" val="0"/>
              </a:ext>
            </a:extLst>
          </a:blip>
          <a:srcRect l="16614" t="17969" r="16750" b="33292"/>
          <a:stretch>
            <a:fillRect/>
          </a:stretch>
        </p:blipFill>
        <p:spPr bwMode="auto">
          <a:xfrm>
            <a:off x="131763" y="765175"/>
            <a:ext cx="898366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914400" y="277813"/>
            <a:ext cx="7772400" cy="762000"/>
          </a:xfrm>
        </p:spPr>
        <p:txBody>
          <a:bodyPr/>
          <a:lstStyle/>
          <a:p>
            <a:pPr eaLnBrk="1" hangingPunct="1"/>
            <a:r>
              <a:rPr lang="zh-CN" altLang="en-US" sz="3400" smtClean="0"/>
              <a:t>案例</a:t>
            </a:r>
            <a:r>
              <a:rPr lang="en-US" altLang="zh-CN" sz="3400" smtClean="0"/>
              <a:t>1</a:t>
            </a:r>
            <a:r>
              <a:rPr lang="zh-CN" altLang="en-US" sz="3400" smtClean="0"/>
              <a:t>：登录对话框的功能（续</a:t>
            </a:r>
            <a:r>
              <a:rPr lang="en-US" altLang="zh-CN" sz="3400" smtClean="0"/>
              <a:t>2</a:t>
            </a:r>
            <a:r>
              <a:rPr lang="zh-CN" altLang="en-US" sz="3400" smtClean="0"/>
              <a:t>）</a:t>
            </a:r>
          </a:p>
        </p:txBody>
      </p:sp>
      <p:sp>
        <p:nvSpPr>
          <p:cNvPr id="1605635" name="Text Box 3"/>
          <p:cNvSpPr txBox="1">
            <a:spLocks noChangeArrowheads="1"/>
          </p:cNvSpPr>
          <p:nvPr/>
        </p:nvSpPr>
        <p:spPr bwMode="auto">
          <a:xfrm>
            <a:off x="685800" y="1600200"/>
            <a:ext cx="7848600" cy="366713"/>
          </a:xfrm>
          <a:prstGeom prst="rect">
            <a:avLst/>
          </a:prstGeom>
          <a:noFill/>
          <a:ln>
            <a:noFill/>
          </a:ln>
          <a:effectLst/>
          <a:extLst>
            <a:ext uri="{909E8E84-426E-40DD-AFC4-6F175D3DCCD1}">
              <a14:hiddenFill xmlns:a14="http://schemas.microsoft.com/office/drawing/2010/main">
                <a:gradFill rotWithShape="0">
                  <a:gsLst>
                    <a:gs pos="0">
                      <a:srgbClr val="CCFFCC"/>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solidFill>
                  <a:srgbClr val="000000"/>
                </a:solidFill>
                <a:latin typeface="Arial" charset="0"/>
              </a:rPr>
              <a:t>确定具体的输入数据：</a:t>
            </a:r>
            <a:endParaRPr lang="zh-CN" altLang="en-US" b="1">
              <a:solidFill>
                <a:srgbClr val="000000"/>
              </a:solidFill>
              <a:effectLst>
                <a:outerShdw blurRad="38100" dist="38100" dir="2700000" algn="tl">
                  <a:srgbClr val="FFFFFF"/>
                </a:outerShdw>
              </a:effectLst>
              <a:latin typeface="宋体" pitchFamily="2" charset="-122"/>
            </a:endParaRPr>
          </a:p>
        </p:txBody>
      </p:sp>
      <p:graphicFrame>
        <p:nvGraphicFramePr>
          <p:cNvPr id="1605636" name="Group 4"/>
          <p:cNvGraphicFramePr>
            <a:graphicFrameLocks noGrp="1"/>
          </p:cNvGraphicFramePr>
          <p:nvPr/>
        </p:nvGraphicFramePr>
        <p:xfrm>
          <a:off x="838200" y="2057400"/>
          <a:ext cx="7543800" cy="3884614"/>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048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dirty="0" smtClean="0">
                          <a:ln>
                            <a:noFill/>
                          </a:ln>
                          <a:solidFill>
                            <a:schemeClr val="tx1"/>
                          </a:solidFill>
                          <a:effectLst/>
                          <a:latin typeface="Arial" charset="0"/>
                          <a:ea typeface="宋体" pitchFamily="2" charset="-122"/>
                        </a:rPr>
                        <a:t>“用户名”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smtClean="0">
                          <a:ln>
                            <a:noFill/>
                          </a:ln>
                          <a:solidFill>
                            <a:schemeClr val="tx1"/>
                          </a:solidFill>
                          <a:effectLst/>
                          <a:latin typeface="Arial" charset="0"/>
                          <a:ea typeface="宋体" pitchFamily="2" charset="-122"/>
                        </a:rPr>
                        <a:t>“口令”</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smtClean="0">
                          <a:ln>
                            <a:noFill/>
                          </a:ln>
                          <a:solidFill>
                            <a:schemeClr val="tx1"/>
                          </a:solidFill>
                          <a:effectLst/>
                          <a:latin typeface="Arial" charset="0"/>
                          <a:ea typeface="宋体" pitchFamily="2" charset="-122"/>
                        </a:rPr>
                        <a:t>“预期结果”</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1" i="0" u="none" strike="noStrike" cap="none" normalizeH="0" baseline="0" smtClean="0">
                          <a:ln>
                            <a:noFill/>
                          </a:ln>
                          <a:solidFill>
                            <a:schemeClr val="tx1"/>
                          </a:solidFill>
                          <a:effectLst/>
                          <a:latin typeface="Arial" charset="0"/>
                          <a:ea typeface="宋体" pitchFamily="2" charset="-122"/>
                        </a:rPr>
                        <a:t>说明</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gradFill rotWithShape="0">
                      <a:gsLst>
                        <a:gs pos="0">
                          <a:schemeClr val="folHlink"/>
                        </a:gs>
                        <a:gs pos="100000">
                          <a:schemeClr val="bg1"/>
                        </a:gs>
                      </a:gsLst>
                      <a:lin ang="5400000" scaled="1"/>
                    </a:gradFill>
                  </a:tcPr>
                </a:tc>
                <a:extLst>
                  <a:ext uri="{0D108BD9-81ED-4DB2-BD59-A6C34878D82A}">
                    <a16:rowId xmlns:a16="http://schemas.microsoft.com/office/drawing/2014/main" val="10000"/>
                  </a:ext>
                </a:extLst>
              </a:tr>
              <a:tr h="3048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pass10”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smtClean="0">
                          <a:ln>
                            <a:noFill/>
                          </a:ln>
                          <a:solidFill>
                            <a:schemeClr val="tx1"/>
                          </a:solidFill>
                          <a:effectLst/>
                          <a:latin typeface="Arial" charset="0"/>
                          <a:ea typeface="宋体" pitchFamily="2" charset="-122"/>
                        </a:rPr>
                        <a:t>(6</a:t>
                      </a:r>
                      <a:r>
                        <a:rPr kumimoji="0" lang="zh-CN" altLang="en-US" sz="1400" b="0" i="0" u="none" strike="noStrike" cap="none" normalizeH="0" baseline="0" smtClean="0">
                          <a:ln>
                            <a:noFill/>
                          </a:ln>
                          <a:solidFill>
                            <a:schemeClr val="tx1"/>
                          </a:solidFill>
                          <a:effectLst/>
                          <a:latin typeface="Arial" charset="0"/>
                          <a:ea typeface="宋体" pitchFamily="2" charset="-122"/>
                        </a:rPr>
                        <a:t>位</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7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user789”</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pass789”</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smtClean="0">
                          <a:ln>
                            <a:noFill/>
                          </a:ln>
                          <a:solidFill>
                            <a:schemeClr val="tx1"/>
                          </a:solidFill>
                          <a:effectLst/>
                          <a:latin typeface="Arial" charset="0"/>
                          <a:ea typeface="宋体" pitchFamily="2" charset="-122"/>
                        </a:rPr>
                        <a:t>(7-9</a:t>
                      </a:r>
                      <a:r>
                        <a:rPr kumimoji="0" lang="zh-CN" altLang="en-US" sz="1400" b="0" i="0" u="none" strike="noStrike" cap="none" normalizeH="0" baseline="0" smtClean="0">
                          <a:ln>
                            <a:noFill/>
                          </a:ln>
                          <a:solidFill>
                            <a:schemeClr val="tx1"/>
                          </a:solidFill>
                          <a:effectLst/>
                          <a:latin typeface="Arial" charset="0"/>
                          <a:ea typeface="宋体" pitchFamily="2" charset="-122"/>
                        </a:rPr>
                        <a:t>位</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28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user000010”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pass000010”</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正确的用户名和口令</a:t>
                      </a:r>
                      <a:r>
                        <a:rPr kumimoji="0" lang="en-US" altLang="zh-CN" sz="1400" b="0" i="0" u="none" strike="noStrike" cap="none" normalizeH="0" baseline="0" smtClean="0">
                          <a:ln>
                            <a:noFill/>
                          </a:ln>
                          <a:solidFill>
                            <a:schemeClr val="tx1"/>
                          </a:solidFill>
                          <a:effectLst/>
                          <a:latin typeface="Arial" charset="0"/>
                          <a:ea typeface="宋体" pitchFamily="2" charset="-122"/>
                        </a:rPr>
                        <a:t>(10</a:t>
                      </a:r>
                      <a:r>
                        <a:rPr kumimoji="0" lang="zh-CN" altLang="en-US" sz="1400" b="0" i="0" u="none" strike="noStrike" cap="none" normalizeH="0" baseline="0" smtClean="0">
                          <a:ln>
                            <a:noFill/>
                          </a:ln>
                          <a:solidFill>
                            <a:schemeClr val="tx1"/>
                          </a:solidFill>
                          <a:effectLst/>
                          <a:latin typeface="Arial" charset="0"/>
                          <a:ea typeface="宋体" pitchFamily="2" charset="-122"/>
                        </a:rPr>
                        <a:t>位</a:t>
                      </a:r>
                      <a:r>
                        <a:rPr kumimoji="0" lang="en-US" altLang="zh-CN" sz="1400" b="0"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提示输入用户名</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用户名为空</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“空格”</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提示无效用户名</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用户名为空格</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86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提示用户名太短</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用户名小于</a:t>
                      </a:r>
                      <a:r>
                        <a:rPr kumimoji="0" lang="en-US" altLang="zh-CN" sz="1400" b="0" i="0" u="none" strike="noStrike" cap="none" normalizeH="0" baseline="0" smtClean="0">
                          <a:ln>
                            <a:noFill/>
                          </a:ln>
                          <a:solidFill>
                            <a:schemeClr val="tx1"/>
                          </a:solidFill>
                          <a:effectLst/>
                          <a:latin typeface="Arial" charset="0"/>
                          <a:ea typeface="宋体" pitchFamily="2" charset="-122"/>
                        </a:rPr>
                        <a:t>6</a:t>
                      </a:r>
                      <a:r>
                        <a:rPr kumimoji="0" lang="zh-CN" altLang="en-US" sz="1400" b="0" i="0" u="none" strike="noStrike" cap="none" normalizeH="0" baseline="0" smtClean="0">
                          <a:ln>
                            <a:noFill/>
                          </a:ln>
                          <a:solidFill>
                            <a:schemeClr val="tx1"/>
                          </a:solidFill>
                          <a:effectLst/>
                          <a:latin typeface="Arial" charset="0"/>
                          <a:ea typeface="宋体" pitchFamily="2" charset="-122"/>
                        </a:rPr>
                        <a:t>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2869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user0000011”</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a:t>
                      </a:r>
                      <a:r>
                        <a:rPr kumimoji="0" lang="en-US" altLang="zh-CN" sz="1400" b="0" i="0" u="none" strike="noStrike" cap="none" normalizeH="0" baseline="0" smtClean="0">
                          <a:ln>
                            <a:noFill/>
                          </a:ln>
                          <a:solidFill>
                            <a:schemeClr val="tx1"/>
                          </a:solidFill>
                          <a:effectLst/>
                          <a:latin typeface="Arial" charset="0"/>
                          <a:ea typeface="宋体" pitchFamily="2" charset="-122"/>
                        </a:rPr>
                        <a:t>userpass”</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提示用户名太长</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不能进入系统</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smtClean="0">
                          <a:ln>
                            <a:noFill/>
                          </a:ln>
                          <a:solidFill>
                            <a:schemeClr val="tx1"/>
                          </a:solidFill>
                          <a:effectLst/>
                          <a:latin typeface="Arial" charset="0"/>
                          <a:ea typeface="宋体" pitchFamily="2" charset="-122"/>
                        </a:rPr>
                        <a:t>用户名大于</a:t>
                      </a:r>
                      <a:r>
                        <a:rPr kumimoji="0" lang="en-US" altLang="zh-CN" sz="1400" b="0" i="0" u="none" strike="noStrike" cap="none" normalizeH="0" baseline="0" smtClean="0">
                          <a:ln>
                            <a:noFill/>
                          </a:ln>
                          <a:solidFill>
                            <a:schemeClr val="tx1"/>
                          </a:solidFill>
                          <a:effectLst/>
                          <a:latin typeface="Arial" charset="0"/>
                          <a:ea typeface="宋体" pitchFamily="2" charset="-122"/>
                        </a:rPr>
                        <a:t>10</a:t>
                      </a:r>
                      <a:r>
                        <a:rPr kumimoji="0" lang="zh-CN" altLang="en-US" sz="1400" b="0" i="0" u="none" strike="noStrike" cap="none" normalizeH="0" baseline="0" smtClean="0">
                          <a:ln>
                            <a:noFill/>
                          </a:ln>
                          <a:solidFill>
                            <a:schemeClr val="tx1"/>
                          </a:solidFill>
                          <a:effectLst/>
                          <a:latin typeface="Arial" charset="0"/>
                          <a:ea typeface="宋体" pitchFamily="2" charset="-122"/>
                        </a:rPr>
                        <a:t>位</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dirty="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400" b="1" i="0" u="none" strike="noStrike" cap="none" normalizeH="0" baseline="0" smtClean="0">
                          <a:ln>
                            <a:noFill/>
                          </a:ln>
                          <a:solidFill>
                            <a:schemeClr val="tx1"/>
                          </a:solidFill>
                          <a:effectLst/>
                          <a:latin typeface="Arial" charset="0"/>
                          <a:ea typeface="宋体" pitchFamily="2" charset="-122"/>
                        </a:rPr>
                        <a:t>………………</a:t>
                      </a:r>
                    </a:p>
                  </a:txBody>
                  <a:tcPr marT="45723" marB="4572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a:lstStyle/>
          <a:p>
            <a:pPr eaLnBrk="1" hangingPunct="1"/>
            <a:r>
              <a:rPr lang="en-US" altLang="zh-CN" smtClean="0">
                <a:solidFill>
                  <a:srgbClr val="FFFF00"/>
                </a:solidFill>
              </a:rPr>
              <a:t>4.5 </a:t>
            </a:r>
            <a:r>
              <a:rPr lang="zh-CN" altLang="en-US" smtClean="0">
                <a:solidFill>
                  <a:srgbClr val="FFFF00"/>
                </a:solidFill>
              </a:rPr>
              <a:t>执行测试（自学）</a:t>
            </a:r>
          </a:p>
        </p:txBody>
      </p:sp>
      <p:sp>
        <p:nvSpPr>
          <p:cNvPr id="97283" name="Rectangle 3"/>
          <p:cNvSpPr>
            <a:spLocks noGrp="1" noRot="1" noChangeArrowheads="1"/>
          </p:cNvSpPr>
          <p:nvPr>
            <p:ph type="body" idx="1"/>
          </p:nvPr>
        </p:nvSpPr>
        <p:spPr/>
        <p:txBody>
          <a:bodyPr/>
          <a:lstStyle/>
          <a:p>
            <a:pPr eaLnBrk="1" hangingPunct="1"/>
            <a:r>
              <a:rPr lang="zh-CN" altLang="en-US" smtClean="0"/>
              <a:t>本小节包含</a:t>
            </a:r>
            <a:r>
              <a:rPr lang="en-US" altLang="zh-CN" smtClean="0"/>
              <a:t>3</a:t>
            </a:r>
            <a:r>
              <a:rPr lang="zh-CN" altLang="en-US" smtClean="0"/>
              <a:t>个方面的内容：</a:t>
            </a:r>
          </a:p>
          <a:p>
            <a:pPr eaLnBrk="1" hangingPunct="1">
              <a:lnSpc>
                <a:spcPct val="230000"/>
              </a:lnSpc>
            </a:pPr>
            <a:r>
              <a:rPr lang="en-US" altLang="zh-CN" smtClean="0"/>
              <a:t>4.5.1 </a:t>
            </a:r>
            <a:r>
              <a:rPr lang="zh-CN" altLang="en-US" smtClean="0"/>
              <a:t>测试日志</a:t>
            </a:r>
          </a:p>
          <a:p>
            <a:pPr eaLnBrk="1" hangingPunct="1">
              <a:lnSpc>
                <a:spcPct val="230000"/>
              </a:lnSpc>
            </a:pPr>
            <a:r>
              <a:rPr lang="en-US" altLang="zh-CN" smtClean="0"/>
              <a:t>4.5.2 </a:t>
            </a:r>
            <a:r>
              <a:rPr lang="zh-CN" altLang="en-US" smtClean="0"/>
              <a:t>测试意外事件报告</a:t>
            </a:r>
          </a:p>
          <a:p>
            <a:pPr eaLnBrk="1" hangingPunct="1">
              <a:lnSpc>
                <a:spcPct val="230000"/>
              </a:lnSpc>
            </a:pPr>
            <a:r>
              <a:rPr lang="en-US" altLang="zh-CN" smtClean="0"/>
              <a:t>4.5.3 </a:t>
            </a:r>
            <a:r>
              <a:rPr lang="zh-CN" altLang="en-US" smtClean="0"/>
              <a:t>测试总结报告</a:t>
            </a: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smtClean="0">
                <a:solidFill>
                  <a:srgbClr val="FFFF00"/>
                </a:solidFill>
              </a:rPr>
              <a:t>执行测试</a:t>
            </a:r>
            <a:r>
              <a:rPr lang="en-US" altLang="zh-CN" dirty="0" smtClean="0">
                <a:solidFill>
                  <a:srgbClr val="FFFF00"/>
                </a:solidFill>
              </a:rPr>
              <a:t>-</a:t>
            </a:r>
            <a:r>
              <a:rPr lang="zh-CN" altLang="en-US" dirty="0" smtClean="0">
                <a:solidFill>
                  <a:srgbClr val="FFFF00"/>
                </a:solidFill>
              </a:rPr>
              <a:t>产出</a:t>
            </a:r>
            <a:r>
              <a:rPr lang="en-US" altLang="zh-CN" dirty="0" smtClean="0">
                <a:solidFill>
                  <a:srgbClr val="FFFF00"/>
                </a:solidFill>
              </a:rPr>
              <a:t>-BUG</a:t>
            </a:r>
            <a:r>
              <a:rPr lang="zh-CN" altLang="en-US" dirty="0" smtClean="0">
                <a:solidFill>
                  <a:srgbClr val="FFFF00"/>
                </a:solidFill>
              </a:rPr>
              <a:t>报告</a:t>
            </a:r>
            <a:endParaRPr lang="zh-CN" altLang="en-US" dirty="0" smtClean="0">
              <a:solidFill>
                <a:srgbClr val="FFFF00"/>
              </a:solidFill>
            </a:endParaRPr>
          </a:p>
        </p:txBody>
      </p:sp>
      <p:sp>
        <p:nvSpPr>
          <p:cNvPr id="5" name="内容占位符 4"/>
          <p:cNvSpPr>
            <a:spLocks noGrp="1"/>
          </p:cNvSpPr>
          <p:nvPr>
            <p:ph idx="1"/>
          </p:nvPr>
        </p:nvSpPr>
        <p:spPr>
          <a:xfrm>
            <a:off x="143838" y="1030649"/>
            <a:ext cx="8540750" cy="792088"/>
          </a:xfrm>
        </p:spPr>
        <p:txBody>
          <a:bodyPr/>
          <a:lstStyle/>
          <a:p>
            <a:r>
              <a:rPr lang="en-US" altLang="zh-CN" dirty="0" smtClean="0"/>
              <a:t>BUG</a:t>
            </a:r>
            <a:r>
              <a:rPr lang="zh-CN" altLang="en-US" dirty="0" smtClean="0"/>
              <a:t>跟踪系统：</a:t>
            </a:r>
            <a:r>
              <a:rPr lang="en-US" altLang="zh-CN" dirty="0" err="1" smtClean="0">
                <a:hlinkClick r:id="rId3"/>
              </a:rPr>
              <a:t>trac</a:t>
            </a:r>
            <a:r>
              <a:rPr lang="zh-CN" altLang="en-US" dirty="0" smtClean="0"/>
              <a:t>，</a:t>
            </a:r>
            <a:r>
              <a:rPr lang="en-US" altLang="zh-CN" dirty="0" smtClean="0">
                <a:hlinkClick r:id="rId4"/>
              </a:rPr>
              <a:t>Bugzilla</a:t>
            </a:r>
            <a:r>
              <a:rPr lang="en-US" altLang="zh-CN" dirty="0" smtClean="0"/>
              <a:t> </a:t>
            </a:r>
            <a:r>
              <a:rPr lang="zh-CN" altLang="en-US" dirty="0" smtClean="0"/>
              <a:t>，开源的</a:t>
            </a:r>
            <a:r>
              <a:rPr lang="en-US" altLang="zh-CN" dirty="0" err="1" smtClean="0"/>
              <a:t>github</a:t>
            </a:r>
            <a:r>
              <a:rPr lang="zh-CN" altLang="en-US" dirty="0" smtClean="0"/>
              <a:t>中的</a:t>
            </a:r>
            <a:r>
              <a:rPr lang="en-US" altLang="zh-CN" dirty="0" smtClean="0"/>
              <a:t>issue</a:t>
            </a:r>
            <a:endParaRPr lang="zh-CN" altLang="en-US" dirty="0"/>
          </a:p>
        </p:txBody>
      </p:sp>
      <p:pic>
        <p:nvPicPr>
          <p:cNvPr id="7" name="图片 6"/>
          <p:cNvPicPr>
            <a:picLocks noChangeAspect="1"/>
          </p:cNvPicPr>
          <p:nvPr/>
        </p:nvPicPr>
        <p:blipFill>
          <a:blip r:embed="rId5"/>
          <a:stretch>
            <a:fillRect/>
          </a:stretch>
        </p:blipFill>
        <p:spPr>
          <a:xfrm>
            <a:off x="120812" y="1596426"/>
            <a:ext cx="8876140" cy="5133414"/>
          </a:xfrm>
          <a:prstGeom prst="rect">
            <a:avLst/>
          </a:prstGeom>
        </p:spPr>
      </p:pic>
    </p:spTree>
    <p:extLst>
      <p:ext uri="{BB962C8B-B14F-4D97-AF65-F5344CB8AC3E}">
        <p14:creationId xmlns:p14="http://schemas.microsoft.com/office/powerpoint/2010/main" val="1304248763"/>
      </p:ext>
    </p:extLst>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smtClean="0">
                <a:solidFill>
                  <a:srgbClr val="FFFF00"/>
                </a:solidFill>
              </a:rPr>
              <a:t>执行测试</a:t>
            </a:r>
            <a:r>
              <a:rPr lang="en-US" altLang="zh-CN" dirty="0" smtClean="0">
                <a:solidFill>
                  <a:srgbClr val="FFFF00"/>
                </a:solidFill>
              </a:rPr>
              <a:t>-</a:t>
            </a:r>
            <a:r>
              <a:rPr lang="zh-CN" altLang="en-US" dirty="0" smtClean="0">
                <a:solidFill>
                  <a:srgbClr val="FFFF00"/>
                </a:solidFill>
              </a:rPr>
              <a:t>产出</a:t>
            </a:r>
            <a:r>
              <a:rPr lang="en-US" altLang="zh-CN" dirty="0" smtClean="0">
                <a:solidFill>
                  <a:srgbClr val="FFFF00"/>
                </a:solidFill>
              </a:rPr>
              <a:t>-BUG</a:t>
            </a:r>
            <a:r>
              <a:rPr lang="zh-CN" altLang="en-US" dirty="0" smtClean="0">
                <a:solidFill>
                  <a:srgbClr val="FFFF00"/>
                </a:solidFill>
              </a:rPr>
              <a:t>报告</a:t>
            </a:r>
            <a:endParaRPr lang="zh-CN" altLang="en-US" dirty="0" smtClean="0">
              <a:solidFill>
                <a:srgbClr val="FFFF00"/>
              </a:solidFill>
            </a:endParaRPr>
          </a:p>
        </p:txBody>
      </p:sp>
      <p:pic>
        <p:nvPicPr>
          <p:cNvPr id="8" name="图片 7"/>
          <p:cNvPicPr>
            <a:picLocks noChangeAspect="1"/>
          </p:cNvPicPr>
          <p:nvPr/>
        </p:nvPicPr>
        <p:blipFill>
          <a:blip r:embed="rId2"/>
          <a:stretch>
            <a:fillRect/>
          </a:stretch>
        </p:blipFill>
        <p:spPr>
          <a:xfrm>
            <a:off x="683568" y="1029969"/>
            <a:ext cx="7095238" cy="5514286"/>
          </a:xfrm>
          <a:prstGeom prst="rect">
            <a:avLst/>
          </a:prstGeom>
        </p:spPr>
      </p:pic>
    </p:spTree>
    <p:extLst>
      <p:ext uri="{BB962C8B-B14F-4D97-AF65-F5344CB8AC3E}">
        <p14:creationId xmlns:p14="http://schemas.microsoft.com/office/powerpoint/2010/main" val="2163271569"/>
      </p:ext>
    </p:extLst>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288507" y="188640"/>
            <a:ext cx="8540750" cy="864096"/>
          </a:xfrm>
        </p:spPr>
        <p:txBody>
          <a:bodyPr/>
          <a:lstStyle/>
          <a:p>
            <a:pPr eaLnBrk="1" hangingPunct="1"/>
            <a:r>
              <a:rPr lang="zh-CN" altLang="en-US" dirty="0" smtClean="0">
                <a:solidFill>
                  <a:srgbClr val="FFFF00"/>
                </a:solidFill>
              </a:rPr>
              <a:t>执行测试</a:t>
            </a:r>
            <a:r>
              <a:rPr lang="en-US" altLang="zh-CN" dirty="0" smtClean="0">
                <a:solidFill>
                  <a:srgbClr val="FFFF00"/>
                </a:solidFill>
              </a:rPr>
              <a:t>-</a:t>
            </a:r>
            <a:r>
              <a:rPr lang="zh-CN" altLang="en-US" dirty="0" smtClean="0">
                <a:solidFill>
                  <a:srgbClr val="FFFF00"/>
                </a:solidFill>
              </a:rPr>
              <a:t>产出</a:t>
            </a:r>
            <a:r>
              <a:rPr lang="en-US" altLang="zh-CN" dirty="0" smtClean="0">
                <a:solidFill>
                  <a:srgbClr val="FFFF00"/>
                </a:solidFill>
              </a:rPr>
              <a:t>-BUG</a:t>
            </a:r>
            <a:r>
              <a:rPr lang="zh-CN" altLang="en-US" dirty="0" smtClean="0">
                <a:solidFill>
                  <a:srgbClr val="FFFF00"/>
                </a:solidFill>
              </a:rPr>
              <a:t>报告</a:t>
            </a:r>
            <a:endParaRPr lang="zh-CN" altLang="en-US" dirty="0" smtClean="0">
              <a:solidFill>
                <a:srgbClr val="FFFF00"/>
              </a:solidFill>
            </a:endParaRPr>
          </a:p>
        </p:txBody>
      </p:sp>
      <p:pic>
        <p:nvPicPr>
          <p:cNvPr id="3" name="图片 2"/>
          <p:cNvPicPr>
            <a:picLocks noChangeAspect="1"/>
          </p:cNvPicPr>
          <p:nvPr/>
        </p:nvPicPr>
        <p:blipFill>
          <a:blip r:embed="rId2"/>
          <a:stretch>
            <a:fillRect/>
          </a:stretch>
        </p:blipFill>
        <p:spPr>
          <a:xfrm>
            <a:off x="1115616" y="2066911"/>
            <a:ext cx="6676190" cy="2561905"/>
          </a:xfrm>
          <a:prstGeom prst="rect">
            <a:avLst/>
          </a:prstGeom>
        </p:spPr>
      </p:pic>
      <p:sp>
        <p:nvSpPr>
          <p:cNvPr id="5" name="Rectangle 3"/>
          <p:cNvSpPr txBox="1">
            <a:spLocks noRot="1" noChangeArrowheads="1"/>
          </p:cNvSpPr>
          <p:nvPr/>
        </p:nvSpPr>
        <p:spPr bwMode="auto">
          <a:xfrm>
            <a:off x="0" y="1043608"/>
            <a:ext cx="8396287" cy="14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en-US" altLang="zh-CN" kern="0" dirty="0" smtClean="0"/>
              <a:t>bug</a:t>
            </a:r>
            <a:r>
              <a:rPr lang="zh-CN" altLang="en-US" kern="0" dirty="0" smtClean="0"/>
              <a:t>状态：</a:t>
            </a:r>
            <a:r>
              <a:rPr lang="en-US" altLang="zh-CN" kern="0" dirty="0" smtClean="0"/>
              <a:t>OPEN-&gt;CLOSE-&gt;REOPEN-&gt;CLOSE</a:t>
            </a:r>
            <a:endParaRPr lang="en-US" altLang="zh-CN" kern="0" dirty="0" smtClean="0"/>
          </a:p>
        </p:txBody>
      </p:sp>
      <p:sp>
        <p:nvSpPr>
          <p:cNvPr id="6" name="Rectangle 3"/>
          <p:cNvSpPr txBox="1">
            <a:spLocks noRot="1" noChangeArrowheads="1"/>
          </p:cNvSpPr>
          <p:nvPr/>
        </p:nvSpPr>
        <p:spPr bwMode="auto">
          <a:xfrm>
            <a:off x="-22712" y="4918347"/>
            <a:ext cx="8846471" cy="14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defRPr sz="2800" b="1">
                <a:solidFill>
                  <a:srgbClr val="FFFF00"/>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defRPr sz="2400" b="1">
                <a:solidFill>
                  <a:schemeClr val="bg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defRPr sz="2000" b="1">
                <a:solidFill>
                  <a:schemeClr val="bg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defRPr b="1">
                <a:solidFill>
                  <a:schemeClr val="bg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defRPr b="1">
                <a:solidFill>
                  <a:schemeClr val="bg1"/>
                </a:solidFill>
                <a:latin typeface="+mn-lt"/>
                <a:ea typeface="+mn-ea"/>
              </a:defRPr>
            </a:lvl9pPr>
          </a:lstStyle>
          <a:p>
            <a:pPr eaLnBrk="1" hangingPunct="1">
              <a:lnSpc>
                <a:spcPct val="250000"/>
              </a:lnSpc>
              <a:spcBef>
                <a:spcPct val="0"/>
              </a:spcBef>
              <a:buFont typeface="Wingdings" panose="05000000000000000000" pitchFamily="2" charset="2"/>
              <a:buChar char="v"/>
            </a:pPr>
            <a:r>
              <a:rPr lang="en-US" altLang="zh-CN" kern="0" dirty="0" smtClean="0"/>
              <a:t>bug</a:t>
            </a:r>
            <a:r>
              <a:rPr lang="zh-CN" altLang="en-US" kern="0" dirty="0" smtClean="0"/>
              <a:t>状态：</a:t>
            </a:r>
            <a:r>
              <a:rPr lang="en-US" altLang="zh-CN" kern="0" dirty="0" smtClean="0"/>
              <a:t>OPEN,</a:t>
            </a:r>
            <a:r>
              <a:rPr lang="en-US" altLang="zh-CN" kern="0" dirty="0" smtClean="0"/>
              <a:t>COMPLETE,</a:t>
            </a:r>
            <a:r>
              <a:rPr lang="en-US" altLang="zh-CN" kern="0" dirty="0" smtClean="0"/>
              <a:t>CLOSE,REOPEN,INVALADE</a:t>
            </a:r>
            <a:endParaRPr lang="en-US" altLang="zh-CN" kern="0" dirty="0" smtClean="0"/>
          </a:p>
        </p:txBody>
      </p:sp>
    </p:spTree>
    <p:extLst>
      <p:ext uri="{BB962C8B-B14F-4D97-AF65-F5344CB8AC3E}">
        <p14:creationId xmlns:p14="http://schemas.microsoft.com/office/powerpoint/2010/main" val="3177895592"/>
      </p:ext>
    </p:extLst>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37934" y="914593"/>
            <a:ext cx="6970201" cy="5230263"/>
          </a:xfrm>
          <a:prstGeom prst="rect">
            <a:avLst/>
          </a:prstGeom>
        </p:spPr>
      </p:pic>
      <p:sp>
        <p:nvSpPr>
          <p:cNvPr id="4" name="文本框 3"/>
          <p:cNvSpPr txBox="1"/>
          <p:nvPr/>
        </p:nvSpPr>
        <p:spPr>
          <a:xfrm>
            <a:off x="467544" y="692696"/>
            <a:ext cx="615553" cy="4536504"/>
          </a:xfrm>
          <a:prstGeom prst="rect">
            <a:avLst/>
          </a:prstGeom>
          <a:noFill/>
        </p:spPr>
        <p:txBody>
          <a:bodyPr vert="eaVert" wrap="square" rtlCol="0">
            <a:spAutoFit/>
          </a:bodyPr>
          <a:lstStyle/>
          <a:p>
            <a:r>
              <a:rPr lang="zh-CN" altLang="en-US" sz="2800" b="1" dirty="0" smtClean="0">
                <a:solidFill>
                  <a:srgbClr val="FFFF00"/>
                </a:solidFill>
              </a:rPr>
              <a:t>执行测试产出</a:t>
            </a:r>
            <a:r>
              <a:rPr lang="en-US" altLang="zh-CN" sz="2800" b="1" dirty="0" smtClean="0">
                <a:solidFill>
                  <a:srgbClr val="FFFF00"/>
                </a:solidFill>
              </a:rPr>
              <a:t>——</a:t>
            </a:r>
            <a:r>
              <a:rPr lang="zh-CN" altLang="en-US" sz="2800" b="1" dirty="0" smtClean="0">
                <a:solidFill>
                  <a:srgbClr val="FFFF00"/>
                </a:solidFill>
              </a:rPr>
              <a:t>测试报告</a:t>
            </a:r>
            <a:endParaRPr lang="zh-CN" altLang="en-US" sz="2800" b="1" dirty="0">
              <a:solidFill>
                <a:srgbClr val="FFFF00"/>
              </a:solidFill>
            </a:endParaRPr>
          </a:p>
        </p:txBody>
      </p:sp>
    </p:spTree>
    <p:extLst>
      <p:ext uri="{BB962C8B-B14F-4D97-AF65-F5344CB8AC3E}">
        <p14:creationId xmlns:p14="http://schemas.microsoft.com/office/powerpoint/2010/main" val="3782001877"/>
      </p:ext>
    </p:extLst>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848" y="188640"/>
            <a:ext cx="5328592" cy="6453192"/>
          </a:xfrm>
          <a:prstGeom prst="rect">
            <a:avLst/>
          </a:prstGeom>
        </p:spPr>
      </p:pic>
      <p:sp>
        <p:nvSpPr>
          <p:cNvPr id="5" name="文本框 4"/>
          <p:cNvSpPr txBox="1"/>
          <p:nvPr/>
        </p:nvSpPr>
        <p:spPr>
          <a:xfrm>
            <a:off x="336493" y="1365365"/>
            <a:ext cx="615553" cy="4536504"/>
          </a:xfrm>
          <a:prstGeom prst="rect">
            <a:avLst/>
          </a:prstGeom>
          <a:noFill/>
        </p:spPr>
        <p:txBody>
          <a:bodyPr vert="eaVert" wrap="square" rtlCol="0">
            <a:spAutoFit/>
          </a:bodyPr>
          <a:lstStyle/>
          <a:p>
            <a:r>
              <a:rPr lang="zh-CN" altLang="en-US" sz="2800" b="1" dirty="0" smtClean="0">
                <a:solidFill>
                  <a:srgbClr val="FFFF00"/>
                </a:solidFill>
              </a:rPr>
              <a:t>执行测试产出</a:t>
            </a:r>
            <a:r>
              <a:rPr lang="en-US" altLang="zh-CN" sz="2800" b="1" dirty="0" smtClean="0">
                <a:solidFill>
                  <a:srgbClr val="FFFF00"/>
                </a:solidFill>
              </a:rPr>
              <a:t>——</a:t>
            </a:r>
            <a:r>
              <a:rPr lang="zh-CN" altLang="en-US" sz="2800" b="1" dirty="0" smtClean="0">
                <a:solidFill>
                  <a:srgbClr val="FFFF00"/>
                </a:solidFill>
              </a:rPr>
              <a:t>测试报告</a:t>
            </a:r>
            <a:endParaRPr lang="zh-CN" altLang="en-US" sz="2800" b="1" dirty="0">
              <a:solidFill>
                <a:srgbClr val="FFFF00"/>
              </a:solidFill>
            </a:endParaRPr>
          </a:p>
        </p:txBody>
      </p:sp>
    </p:spTree>
    <p:extLst>
      <p:ext uri="{BB962C8B-B14F-4D97-AF65-F5344CB8AC3E}">
        <p14:creationId xmlns:p14="http://schemas.microsoft.com/office/powerpoint/2010/main" val="415435772"/>
      </p:ext>
    </p:extLst>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57501" y="928441"/>
            <a:ext cx="7357871" cy="5521161"/>
          </a:xfrm>
          <a:prstGeom prst="rect">
            <a:avLst/>
          </a:prstGeom>
        </p:spPr>
      </p:pic>
      <p:sp>
        <p:nvSpPr>
          <p:cNvPr id="5" name="文本框 4"/>
          <p:cNvSpPr txBox="1"/>
          <p:nvPr/>
        </p:nvSpPr>
        <p:spPr>
          <a:xfrm>
            <a:off x="375792" y="1420769"/>
            <a:ext cx="615553" cy="4536504"/>
          </a:xfrm>
          <a:prstGeom prst="rect">
            <a:avLst/>
          </a:prstGeom>
          <a:noFill/>
        </p:spPr>
        <p:txBody>
          <a:bodyPr vert="eaVert" wrap="square" rtlCol="0">
            <a:spAutoFit/>
          </a:bodyPr>
          <a:lstStyle/>
          <a:p>
            <a:r>
              <a:rPr lang="zh-CN" altLang="en-US" sz="2800" b="1" dirty="0" smtClean="0">
                <a:solidFill>
                  <a:srgbClr val="FFFF00"/>
                </a:solidFill>
              </a:rPr>
              <a:t>执行测试产出</a:t>
            </a:r>
            <a:r>
              <a:rPr lang="en-US" altLang="zh-CN" sz="2800" b="1" dirty="0" smtClean="0">
                <a:solidFill>
                  <a:srgbClr val="FFFF00"/>
                </a:solidFill>
              </a:rPr>
              <a:t>——</a:t>
            </a:r>
            <a:r>
              <a:rPr lang="zh-CN" altLang="en-US" sz="2800" b="1" dirty="0" smtClean="0">
                <a:solidFill>
                  <a:srgbClr val="FFFF00"/>
                </a:solidFill>
              </a:rPr>
              <a:t>测试报告</a:t>
            </a:r>
            <a:endParaRPr lang="zh-CN" altLang="en-US" sz="2800" b="1" dirty="0">
              <a:solidFill>
                <a:srgbClr val="FFFF00"/>
              </a:solidFill>
            </a:endParaRPr>
          </a:p>
        </p:txBody>
      </p:sp>
    </p:spTree>
    <p:extLst>
      <p:ext uri="{BB962C8B-B14F-4D97-AF65-F5344CB8AC3E}">
        <p14:creationId xmlns:p14="http://schemas.microsoft.com/office/powerpoint/2010/main" val="3490306634"/>
      </p:ext>
    </p:extLst>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r>
              <a:rPr lang="en-US" altLang="zh-CN" dirty="0" smtClean="0">
                <a:solidFill>
                  <a:srgbClr val="FFFF00"/>
                </a:solidFill>
              </a:rPr>
              <a:t>4.6 </a:t>
            </a:r>
            <a:r>
              <a:rPr lang="zh-CN" altLang="en-US" dirty="0" smtClean="0"/>
              <a:t>测试有效性的度量</a:t>
            </a:r>
          </a:p>
        </p:txBody>
      </p:sp>
      <p:sp>
        <p:nvSpPr>
          <p:cNvPr id="100355" name="Rectangle 3"/>
          <p:cNvSpPr>
            <a:spLocks noGrp="1" noRot="1" noChangeArrowheads="1"/>
          </p:cNvSpPr>
          <p:nvPr>
            <p:ph type="body" idx="1"/>
          </p:nvPr>
        </p:nvSpPr>
        <p:spPr/>
        <p:txBody>
          <a:bodyPr/>
          <a:lstStyle/>
          <a:p>
            <a:pPr>
              <a:lnSpc>
                <a:spcPct val="120000"/>
              </a:lnSpc>
            </a:pPr>
            <a:r>
              <a:rPr lang="zh-CN" altLang="en-US" dirty="0" smtClean="0">
                <a:latin typeface="宋体" panose="02010600030101010101" pitchFamily="2" charset="-122"/>
              </a:rPr>
              <a:t>问题</a:t>
            </a:r>
            <a:r>
              <a:rPr lang="en-US" altLang="zh-CN" dirty="0" smtClean="0">
                <a:latin typeface="宋体" panose="02010600030101010101" pitchFamily="2" charset="-122"/>
              </a:rPr>
              <a:t>1 </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nSpc>
                <a:spcPct val="120000"/>
              </a:lnSpc>
            </a:pPr>
            <a:r>
              <a:rPr lang="en-US" altLang="zh-CN" dirty="0" smtClean="0">
                <a:latin typeface="宋体" panose="02010600030101010101" pitchFamily="2" charset="-122"/>
              </a:rPr>
              <a:t>  </a:t>
            </a:r>
            <a:r>
              <a:rPr lang="zh-CN" altLang="en-US" dirty="0" smtClean="0">
                <a:latin typeface="宋体" panose="02010600030101010101" pitchFamily="2" charset="-122"/>
              </a:rPr>
              <a:t>线下测试完成后，线上还有多少问题？</a:t>
            </a:r>
            <a:endParaRPr lang="en-US" altLang="zh-CN" dirty="0">
              <a:latin typeface="宋体" panose="02010600030101010101" pitchFamily="2" charset="-122"/>
            </a:endParaRPr>
          </a:p>
          <a:p>
            <a:pPr>
              <a:lnSpc>
                <a:spcPct val="120000"/>
              </a:lnSpc>
            </a:pPr>
            <a:r>
              <a:rPr lang="zh-CN" altLang="en-US" dirty="0" smtClean="0">
                <a:latin typeface="宋体" panose="02010600030101010101" pitchFamily="2" charset="-122"/>
              </a:rPr>
              <a:t>问题</a:t>
            </a:r>
            <a:r>
              <a:rPr lang="en-US" altLang="zh-CN" dirty="0">
                <a:latin typeface="宋体" panose="02010600030101010101" pitchFamily="2" charset="-122"/>
              </a:rPr>
              <a:t>2</a:t>
            </a:r>
          </a:p>
          <a:p>
            <a:pPr>
              <a:lnSpc>
                <a:spcPct val="120000"/>
              </a:lnSpc>
            </a:pPr>
            <a:r>
              <a:rPr lang="zh-CN" altLang="en-US" dirty="0" smtClean="0">
                <a:latin typeface="宋体" panose="02010600030101010101" pitchFamily="2" charset="-122"/>
              </a:rPr>
              <a:t>  </a:t>
            </a:r>
            <a:r>
              <a:rPr lang="zh-CN" altLang="en-US" dirty="0" smtClean="0">
                <a:latin typeface="宋体" panose="02010600030101010101" pitchFamily="2" charset="-122"/>
              </a:rPr>
              <a:t>开发代码质量如何，测试出来多少？</a:t>
            </a:r>
            <a:endParaRPr lang="zh-CN" altLang="en-US" dirty="0" smtClean="0">
              <a:latin typeface="宋体" panose="02010600030101010101" pitchFamily="2" charset="-122"/>
            </a:endParaRP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a:lstStyle/>
          <a:p>
            <a:pPr eaLnBrk="1" hangingPunct="1"/>
            <a:r>
              <a:rPr lang="en-US" altLang="zh-CN" dirty="0" smtClean="0">
                <a:solidFill>
                  <a:srgbClr val="FFFF00"/>
                </a:solidFill>
              </a:rPr>
              <a:t>4.6 </a:t>
            </a:r>
            <a:r>
              <a:rPr lang="zh-CN" altLang="en-US" dirty="0" smtClean="0"/>
              <a:t>测试有效性的度量</a:t>
            </a:r>
          </a:p>
        </p:txBody>
      </p:sp>
      <p:sp>
        <p:nvSpPr>
          <p:cNvPr id="99331" name="Rectangle 3"/>
          <p:cNvSpPr>
            <a:spLocks noGrp="1" noRot="1" noChangeArrowheads="1"/>
          </p:cNvSpPr>
          <p:nvPr>
            <p:ph type="body" idx="1"/>
          </p:nvPr>
        </p:nvSpPr>
        <p:spPr/>
        <p:txBody>
          <a:bodyPr/>
          <a:lstStyle/>
          <a:p>
            <a:pPr eaLnBrk="1" hangingPunct="1"/>
            <a:r>
              <a:rPr lang="zh-CN" altLang="en-US" smtClean="0"/>
              <a:t>本小节包含</a:t>
            </a:r>
            <a:r>
              <a:rPr lang="en-US" altLang="zh-CN" smtClean="0"/>
              <a:t>3</a:t>
            </a:r>
            <a:r>
              <a:rPr lang="zh-CN" altLang="en-US" smtClean="0"/>
              <a:t>个方面的内容：</a:t>
            </a:r>
          </a:p>
          <a:p>
            <a:pPr eaLnBrk="1" hangingPunct="1">
              <a:lnSpc>
                <a:spcPct val="230000"/>
              </a:lnSpc>
            </a:pPr>
            <a:r>
              <a:rPr lang="en-US" altLang="zh-CN" smtClean="0"/>
              <a:t>4.5.1 </a:t>
            </a:r>
            <a:r>
              <a:rPr lang="zh-CN" altLang="en-US" smtClean="0"/>
              <a:t>客户满意度度量</a:t>
            </a:r>
          </a:p>
          <a:p>
            <a:pPr eaLnBrk="1" hangingPunct="1">
              <a:lnSpc>
                <a:spcPct val="230000"/>
              </a:lnSpc>
            </a:pPr>
            <a:r>
              <a:rPr lang="en-US" altLang="zh-CN" smtClean="0"/>
              <a:t>4.5.2 </a:t>
            </a:r>
            <a:r>
              <a:rPr lang="zh-CN" altLang="en-US" smtClean="0"/>
              <a:t>缺陷度量</a:t>
            </a:r>
          </a:p>
          <a:p>
            <a:pPr eaLnBrk="1" hangingPunct="1">
              <a:lnSpc>
                <a:spcPct val="230000"/>
              </a:lnSpc>
            </a:pPr>
            <a:r>
              <a:rPr lang="en-US" altLang="zh-CN" smtClean="0"/>
              <a:t>4.5.3 </a:t>
            </a:r>
            <a:r>
              <a:rPr lang="zh-CN" altLang="en-US" smtClean="0"/>
              <a:t>覆盖度量</a:t>
            </a: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pPr eaLnBrk="1" hangingPunct="1"/>
            <a:r>
              <a:rPr lang="en-US" altLang="zh-CN" smtClean="0"/>
              <a:t>4.1 </a:t>
            </a:r>
            <a:r>
              <a:rPr lang="zh-CN" altLang="en-US" smtClean="0"/>
              <a:t>常见测试过程模型</a:t>
            </a:r>
          </a:p>
        </p:txBody>
      </p:sp>
      <p:sp>
        <p:nvSpPr>
          <p:cNvPr id="49155" name="Rectangle 3"/>
          <p:cNvSpPr>
            <a:spLocks noGrp="1" noRot="1" noChangeArrowheads="1"/>
          </p:cNvSpPr>
          <p:nvPr>
            <p:ph type="body" idx="1"/>
          </p:nvPr>
        </p:nvSpPr>
        <p:spPr>
          <a:xfrm>
            <a:off x="107950" y="2924175"/>
            <a:ext cx="9036050" cy="3168650"/>
          </a:xfrm>
        </p:spPr>
        <p:txBody>
          <a:bodyPr/>
          <a:lstStyle/>
          <a:p>
            <a:pPr eaLnBrk="1" hangingPunct="1">
              <a:lnSpc>
                <a:spcPct val="170000"/>
              </a:lnSpc>
            </a:pPr>
            <a:r>
              <a:rPr lang="en-US" altLang="zh-CN" dirty="0" smtClean="0"/>
              <a:t>		</a:t>
            </a:r>
            <a:r>
              <a:rPr lang="zh-CN" altLang="en-US" dirty="0" smtClean="0"/>
              <a:t>是对测试过程一种抽象，用于定义软件测试的流程和方法。</a:t>
            </a:r>
          </a:p>
          <a:p>
            <a:pPr eaLnBrk="1" hangingPunct="1">
              <a:lnSpc>
                <a:spcPct val="170000"/>
              </a:lnSpc>
            </a:pPr>
            <a:r>
              <a:rPr lang="zh-CN" altLang="en-US" dirty="0" smtClean="0"/>
              <a:t>		</a:t>
            </a:r>
          </a:p>
        </p:txBody>
      </p:sp>
      <p:grpSp>
        <p:nvGrpSpPr>
          <p:cNvPr id="16388" name="Group 4"/>
          <p:cNvGrpSpPr>
            <a:grpSpLocks/>
          </p:cNvGrpSpPr>
          <p:nvPr/>
        </p:nvGrpSpPr>
        <p:grpSpPr bwMode="auto">
          <a:xfrm>
            <a:off x="395288" y="1268413"/>
            <a:ext cx="7345362" cy="1368425"/>
            <a:chOff x="385" y="1117"/>
            <a:chExt cx="4627" cy="1678"/>
          </a:xfrm>
        </p:grpSpPr>
        <p:sp>
          <p:nvSpPr>
            <p:cNvPr id="49157" name="Rectangle 5"/>
            <p:cNvSpPr>
              <a:spLocks noChangeArrowheads="1"/>
            </p:cNvSpPr>
            <p:nvPr/>
          </p:nvSpPr>
          <p:spPr bwMode="auto">
            <a:xfrm>
              <a:off x="839" y="1661"/>
              <a:ext cx="4173" cy="1134"/>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r>
                <a:rPr lang="en-US" altLang="zh-CN" sz="2400" b="1">
                  <a:solidFill>
                    <a:schemeClr val="bg1"/>
                  </a:solidFill>
                  <a:latin typeface="宋体" panose="02010600030101010101" pitchFamily="2" charset="-122"/>
                </a:rPr>
                <a:t>  </a:t>
              </a:r>
              <a:r>
                <a:rPr lang="zh-CN" altLang="en-US" sz="2400" b="1">
                  <a:solidFill>
                    <a:schemeClr val="bg1"/>
                  </a:solidFill>
                  <a:latin typeface="宋体" panose="02010600030101010101" pitchFamily="2" charset="-122"/>
                </a:rPr>
                <a:t>什么是软件测试过程模型？</a:t>
              </a:r>
            </a:p>
          </p:txBody>
        </p:sp>
        <p:pic>
          <p:nvPicPr>
            <p:cNvPr id="49158" name="Picture 6" descr="MCj037107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117"/>
              <a:ext cx="631"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horizontal)">
                                      <p:cBhvr>
                                        <p:cTn id="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p:txBody>
          <a:bodyPr/>
          <a:lstStyle/>
          <a:p>
            <a:r>
              <a:rPr lang="zh-CN" altLang="en-US" smtClean="0"/>
              <a:t>度量测试的有效性</a:t>
            </a:r>
          </a:p>
        </p:txBody>
      </p:sp>
      <p:pic>
        <p:nvPicPr>
          <p:cNvPr id="102403" name="Picture 4" descr="图7-7测试有效性的度量分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3883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a:lstStyle/>
          <a:p>
            <a:r>
              <a:rPr lang="zh-CN" altLang="en-US" smtClean="0"/>
              <a:t>客户满意度度量</a:t>
            </a:r>
          </a:p>
        </p:txBody>
      </p:sp>
      <p:sp>
        <p:nvSpPr>
          <p:cNvPr id="103427" name="Rectangle 3"/>
          <p:cNvSpPr>
            <a:spLocks noGrp="1" noRot="1" noChangeArrowheads="1"/>
          </p:cNvSpPr>
          <p:nvPr>
            <p:ph type="body" idx="1"/>
          </p:nvPr>
        </p:nvSpPr>
        <p:spPr/>
        <p:txBody>
          <a:bodyPr/>
          <a:lstStyle/>
          <a:p>
            <a:r>
              <a:rPr lang="zh-CN" altLang="en-US" sz="2800" smtClean="0"/>
              <a:t>调查</a:t>
            </a:r>
          </a:p>
          <a:p>
            <a:r>
              <a:rPr lang="zh-CN" altLang="en-US" sz="2800" smtClean="0"/>
              <a:t>服务台接到的电话</a:t>
            </a:r>
            <a:endParaRPr lang="en-US" altLang="zh-CN" sz="2800" smtClean="0"/>
          </a:p>
          <a:p>
            <a:endParaRPr lang="en-US" altLang="zh-CN" sz="2800" smtClean="0"/>
          </a:p>
          <a:p>
            <a:endParaRPr lang="en-US" altLang="zh-CN" sz="2800" smtClean="0"/>
          </a:p>
          <a:p>
            <a:r>
              <a:rPr lang="zh-CN" altLang="en-US" sz="2800" smtClean="0"/>
              <a:t>问题</a:t>
            </a:r>
            <a:r>
              <a:rPr lang="en-US" altLang="zh-CN" sz="2800" smtClean="0"/>
              <a:t>:</a:t>
            </a:r>
          </a:p>
          <a:p>
            <a:r>
              <a:rPr lang="en-US" altLang="zh-CN" sz="2800" smtClean="0"/>
              <a:t>1 </a:t>
            </a:r>
            <a:r>
              <a:rPr lang="zh-CN" altLang="en-US" sz="2800" smtClean="0"/>
              <a:t>不能把软件质量问题从测试的有效性中分离出来</a:t>
            </a:r>
            <a:r>
              <a:rPr lang="en-US" altLang="zh-CN" sz="2800" smtClean="0"/>
              <a:t>.</a:t>
            </a:r>
          </a:p>
          <a:p>
            <a:r>
              <a:rPr lang="en-US" altLang="zh-CN" sz="2800" smtClean="0"/>
              <a:t>2 </a:t>
            </a:r>
            <a:r>
              <a:rPr lang="zh-CN" altLang="en-US" sz="2800" smtClean="0"/>
              <a:t>事后度量</a:t>
            </a:r>
            <a:r>
              <a:rPr lang="en-US" altLang="zh-CN" sz="2800" smtClean="0"/>
              <a:t>.</a:t>
            </a:r>
            <a:endParaRPr lang="zh-CN" altLang="en-US" sz="2800" smtClean="0"/>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r>
              <a:rPr lang="zh-CN" altLang="en-US" smtClean="0"/>
              <a:t>缺陷度量</a:t>
            </a:r>
          </a:p>
        </p:txBody>
      </p:sp>
      <p:sp>
        <p:nvSpPr>
          <p:cNvPr id="104451" name="Rectangle 3"/>
          <p:cNvSpPr>
            <a:spLocks noGrp="1" noRot="1" noChangeArrowheads="1"/>
          </p:cNvSpPr>
          <p:nvPr>
            <p:ph type="body" idx="1"/>
          </p:nvPr>
        </p:nvSpPr>
        <p:spPr/>
        <p:txBody>
          <a:bodyPr/>
          <a:lstStyle/>
          <a:p>
            <a:pPr marL="457200" indent="-457200">
              <a:buFont typeface="Wingdings" panose="05000000000000000000" pitchFamily="2" charset="2"/>
              <a:buChar char="Ø"/>
            </a:pPr>
            <a:r>
              <a:rPr lang="zh-CN" altLang="en-US" sz="2800" dirty="0" smtClean="0"/>
              <a:t>缺陷发现率</a:t>
            </a:r>
            <a:endParaRPr lang="en-US" altLang="zh-CN" sz="2800" dirty="0"/>
          </a:p>
          <a:p>
            <a:pPr marL="457200" indent="-457200">
              <a:buFont typeface="Wingdings" panose="05000000000000000000" pitchFamily="2" charset="2"/>
              <a:buChar char="Ø"/>
            </a:pPr>
            <a:r>
              <a:rPr lang="zh-CN" altLang="en-US" sz="2800" dirty="0" smtClean="0"/>
              <a:t>缺陷</a:t>
            </a:r>
            <a:r>
              <a:rPr lang="zh-CN" altLang="en-US" sz="2800" dirty="0"/>
              <a:t>密度</a:t>
            </a:r>
            <a:r>
              <a:rPr lang="en-US" altLang="zh-CN" sz="2800" dirty="0"/>
              <a:t>(</a:t>
            </a:r>
            <a:r>
              <a:rPr lang="zh-CN" altLang="en-US" sz="2800" dirty="0"/>
              <a:t>重点</a:t>
            </a:r>
            <a:r>
              <a:rPr lang="en-US" altLang="zh-CN" sz="2800" dirty="0" smtClean="0"/>
              <a:t>)</a:t>
            </a:r>
            <a:endParaRPr lang="en-US" altLang="zh-CN" sz="2800" dirty="0"/>
          </a:p>
          <a:p>
            <a:pPr marL="457200" indent="-457200">
              <a:buFont typeface="Wingdings" panose="05000000000000000000" pitchFamily="2" charset="2"/>
              <a:buChar char="Ø"/>
            </a:pPr>
            <a:r>
              <a:rPr lang="zh-CN" altLang="en-US" sz="2800" dirty="0" smtClean="0"/>
              <a:t>缺陷</a:t>
            </a:r>
            <a:r>
              <a:rPr lang="zh-CN" altLang="en-US" sz="2800" dirty="0" smtClean="0"/>
              <a:t>消除</a:t>
            </a:r>
            <a:r>
              <a:rPr lang="zh-CN" altLang="en-US" sz="2800" dirty="0" smtClean="0"/>
              <a:t>率（重点）</a:t>
            </a:r>
            <a:endParaRPr lang="zh-CN" altLang="en-US" sz="2800" dirty="0" smtClean="0"/>
          </a:p>
          <a:p>
            <a:r>
              <a:rPr lang="zh-CN" altLang="en-US" sz="2800" dirty="0" smtClean="0"/>
              <a:t>缺陷潜伏期</a:t>
            </a:r>
          </a:p>
          <a:p>
            <a:r>
              <a:rPr lang="zh-CN" altLang="en-US" sz="2800" dirty="0" smtClean="0"/>
              <a:t>缺陷</a:t>
            </a:r>
            <a:r>
              <a:rPr lang="zh-CN" altLang="en-US" sz="2800" dirty="0" smtClean="0"/>
              <a:t>损耗</a:t>
            </a:r>
            <a:endParaRPr lang="zh-CN" altLang="en-US" sz="2800" dirty="0" smtClean="0"/>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290710" y="291163"/>
            <a:ext cx="8540750" cy="1143000"/>
          </a:xfrm>
        </p:spPr>
        <p:txBody>
          <a:bodyPr/>
          <a:lstStyle/>
          <a:p>
            <a:r>
              <a:rPr lang="zh-CN" altLang="zh-CN" dirty="0" smtClean="0"/>
              <a:t>缺陷发现率</a:t>
            </a:r>
            <a:br>
              <a:rPr lang="zh-CN" altLang="zh-CN" dirty="0" smtClean="0"/>
            </a:br>
            <a:endParaRPr lang="zh-CN" altLang="en-US" dirty="0" smtClean="0"/>
          </a:p>
        </p:txBody>
      </p:sp>
      <p:sp>
        <p:nvSpPr>
          <p:cNvPr id="105475" name="内容占位符 2"/>
          <p:cNvSpPr>
            <a:spLocks noGrp="1"/>
          </p:cNvSpPr>
          <p:nvPr>
            <p:ph idx="1"/>
          </p:nvPr>
        </p:nvSpPr>
        <p:spPr>
          <a:xfrm>
            <a:off x="290710" y="836712"/>
            <a:ext cx="8540750" cy="838145"/>
          </a:xfrm>
        </p:spPr>
        <p:txBody>
          <a:bodyPr/>
          <a:lstStyle/>
          <a:p>
            <a:pPr>
              <a:buFont typeface="Wingdings" panose="05000000000000000000" pitchFamily="2" charset="2"/>
              <a:buChar char="Ø"/>
            </a:pPr>
            <a:r>
              <a:rPr lang="zh-CN" altLang="en-US" dirty="0" smtClean="0"/>
              <a:t>定义：以缺陷发现的数量来反映测试有效性。</a:t>
            </a:r>
            <a:endParaRPr lang="en-US" altLang="zh-CN" dirty="0" smtClean="0"/>
          </a:p>
        </p:txBody>
      </p:sp>
      <p:pic>
        <p:nvPicPr>
          <p:cNvPr id="4" name="Picture 4" descr="图7-8项目A和项目B的缺陷发现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79712"/>
            <a:ext cx="6264696" cy="394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p:cNvSpPr/>
          <p:nvPr/>
        </p:nvSpPr>
        <p:spPr>
          <a:xfrm>
            <a:off x="7271792" y="1979712"/>
            <a:ext cx="1872208" cy="1152128"/>
          </a:xfrm>
          <a:prstGeom prst="wedgeRectCallout">
            <a:avLst>
              <a:gd name="adj1" fmla="val -103310"/>
              <a:gd name="adj2" fmla="val 261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项目</a:t>
            </a:r>
            <a:r>
              <a:rPr lang="en-US" altLang="zh-CN" b="1" dirty="0" smtClean="0"/>
              <a:t>B</a:t>
            </a:r>
            <a:r>
              <a:rPr lang="zh-CN" altLang="en-US" b="1" dirty="0" smtClean="0"/>
              <a:t>的测试不如项目</a:t>
            </a:r>
            <a:r>
              <a:rPr lang="en-US" altLang="zh-CN" b="1" dirty="0" smtClean="0"/>
              <a:t>A</a:t>
            </a:r>
            <a:r>
              <a:rPr lang="zh-CN" altLang="en-US" b="1" dirty="0" smtClean="0"/>
              <a:t>的有效？</a:t>
            </a:r>
            <a:endParaRPr lang="zh-CN" altLang="en-US" b="1" dirty="0"/>
          </a:p>
        </p:txBody>
      </p:sp>
      <p:sp>
        <p:nvSpPr>
          <p:cNvPr id="3" name="文本框 2"/>
          <p:cNvSpPr txBox="1"/>
          <p:nvPr/>
        </p:nvSpPr>
        <p:spPr>
          <a:xfrm>
            <a:off x="6556999" y="3953479"/>
            <a:ext cx="258700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t>1</a:t>
            </a:r>
            <a:r>
              <a:rPr lang="zh-CN" altLang="en-US" dirty="0" smtClean="0"/>
              <a:t>、</a:t>
            </a:r>
            <a:r>
              <a:rPr lang="en-US" altLang="zh-CN" dirty="0" smtClean="0"/>
              <a:t>B</a:t>
            </a:r>
            <a:r>
              <a:rPr lang="zh-CN" altLang="en-US" dirty="0" smtClean="0"/>
              <a:t>的质量高于</a:t>
            </a:r>
            <a:r>
              <a:rPr lang="en-US" altLang="zh-CN" dirty="0" smtClean="0"/>
              <a:t>A</a:t>
            </a:r>
          </a:p>
          <a:p>
            <a:r>
              <a:rPr lang="en-US" altLang="zh-CN" dirty="0" smtClean="0"/>
              <a:t>2</a:t>
            </a:r>
            <a:r>
              <a:rPr lang="zh-CN" altLang="en-US" dirty="0" smtClean="0"/>
              <a:t>、</a:t>
            </a:r>
            <a:r>
              <a:rPr lang="en-US" altLang="zh-CN" dirty="0" smtClean="0"/>
              <a:t>B</a:t>
            </a:r>
            <a:r>
              <a:rPr lang="zh-CN" altLang="en-US" dirty="0" smtClean="0"/>
              <a:t>的</a:t>
            </a:r>
            <a:r>
              <a:rPr lang="en-US" altLang="zh-CN" dirty="0" smtClean="0"/>
              <a:t>bug</a:t>
            </a:r>
            <a:r>
              <a:rPr lang="zh-CN" altLang="en-US" dirty="0" smtClean="0"/>
              <a:t>影响程度高</a:t>
            </a:r>
            <a:endParaRPr lang="zh-CN" altLang="en-US" dirty="0"/>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rrowheads="1"/>
          </p:cNvSpPr>
          <p:nvPr>
            <p:ph type="title"/>
          </p:nvPr>
        </p:nvSpPr>
        <p:spPr>
          <a:xfrm>
            <a:off x="323528" y="476672"/>
            <a:ext cx="8540750" cy="1143000"/>
          </a:xfrm>
        </p:spPr>
        <p:txBody>
          <a:bodyPr/>
          <a:lstStyle/>
          <a:p>
            <a:r>
              <a:rPr lang="zh-CN" altLang="en-US" dirty="0" smtClean="0"/>
              <a:t>缺陷密度</a:t>
            </a:r>
          </a:p>
        </p:txBody>
      </p:sp>
      <p:pic>
        <p:nvPicPr>
          <p:cNvPr id="115715" name="Picture 4" descr="图7-13缺陷密度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844824"/>
            <a:ext cx="756126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900630"/>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title"/>
          </p:nvPr>
        </p:nvSpPr>
        <p:spPr>
          <a:xfrm>
            <a:off x="179512" y="404664"/>
            <a:ext cx="8540750" cy="1143000"/>
          </a:xfrm>
        </p:spPr>
        <p:txBody>
          <a:bodyPr/>
          <a:lstStyle/>
          <a:p>
            <a:r>
              <a:rPr lang="zh-CN" altLang="en-US" dirty="0" smtClean="0"/>
              <a:t>缺陷密度</a:t>
            </a:r>
          </a:p>
        </p:txBody>
      </p:sp>
      <p:pic>
        <p:nvPicPr>
          <p:cNvPr id="116739" name="Picture 3" descr="图7-14各个模块的缺陷密度"/>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34999" y="1846040"/>
            <a:ext cx="4577257" cy="31642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5508104" y="1700808"/>
            <a:ext cx="2736304" cy="1477328"/>
          </a:xfrm>
          <a:prstGeom prst="rect">
            <a:avLst/>
          </a:prstGeom>
        </p:spPr>
        <p:txBody>
          <a:bodyPr wrap="square">
            <a:spAutoFit/>
          </a:bodyPr>
          <a:lstStyle/>
          <a:p>
            <a:r>
              <a:rPr lang="en-US" altLang="zh-CN" dirty="0">
                <a:solidFill>
                  <a:schemeClr val="bg1"/>
                </a:solidFill>
                <a:latin typeface="-apple-system"/>
              </a:rPr>
              <a:t>CMM1</a:t>
            </a:r>
            <a:r>
              <a:rPr lang="zh-CN" altLang="en-US" dirty="0">
                <a:solidFill>
                  <a:schemeClr val="bg1"/>
                </a:solidFill>
                <a:latin typeface="-apple-system"/>
              </a:rPr>
              <a:t>级 </a:t>
            </a:r>
            <a:r>
              <a:rPr lang="en-US" altLang="zh-CN" dirty="0">
                <a:solidFill>
                  <a:schemeClr val="bg1"/>
                </a:solidFill>
                <a:latin typeface="-apple-system"/>
              </a:rPr>
              <a:t>11.95‰</a:t>
            </a:r>
          </a:p>
          <a:p>
            <a:r>
              <a:rPr lang="en-US" altLang="zh-CN" dirty="0">
                <a:solidFill>
                  <a:schemeClr val="bg1"/>
                </a:solidFill>
                <a:latin typeface="-apple-system"/>
              </a:rPr>
              <a:t>CMM2</a:t>
            </a:r>
            <a:r>
              <a:rPr lang="zh-CN" altLang="en-US" dirty="0">
                <a:solidFill>
                  <a:schemeClr val="bg1"/>
                </a:solidFill>
                <a:latin typeface="-apple-system"/>
              </a:rPr>
              <a:t>级 </a:t>
            </a:r>
            <a:r>
              <a:rPr lang="en-US" altLang="zh-CN" dirty="0">
                <a:solidFill>
                  <a:schemeClr val="bg1"/>
                </a:solidFill>
                <a:latin typeface="-apple-system"/>
              </a:rPr>
              <a:t>5.52‰</a:t>
            </a:r>
          </a:p>
          <a:p>
            <a:r>
              <a:rPr lang="en-US" altLang="zh-CN" dirty="0">
                <a:solidFill>
                  <a:schemeClr val="bg1"/>
                </a:solidFill>
                <a:latin typeface="-apple-system"/>
              </a:rPr>
              <a:t>CMM3</a:t>
            </a:r>
            <a:r>
              <a:rPr lang="zh-CN" altLang="en-US" dirty="0">
                <a:solidFill>
                  <a:schemeClr val="bg1"/>
                </a:solidFill>
                <a:latin typeface="-apple-system"/>
              </a:rPr>
              <a:t>级 </a:t>
            </a:r>
            <a:r>
              <a:rPr lang="en-US" altLang="zh-CN" dirty="0">
                <a:solidFill>
                  <a:schemeClr val="bg1"/>
                </a:solidFill>
                <a:latin typeface="-apple-system"/>
              </a:rPr>
              <a:t>2.39‰</a:t>
            </a:r>
          </a:p>
          <a:p>
            <a:r>
              <a:rPr lang="en-US" altLang="zh-CN" dirty="0">
                <a:solidFill>
                  <a:schemeClr val="bg1"/>
                </a:solidFill>
                <a:latin typeface="-apple-system"/>
              </a:rPr>
              <a:t>CMM4</a:t>
            </a:r>
            <a:r>
              <a:rPr lang="zh-CN" altLang="en-US" dirty="0">
                <a:solidFill>
                  <a:schemeClr val="bg1"/>
                </a:solidFill>
                <a:latin typeface="-apple-system"/>
              </a:rPr>
              <a:t>级 </a:t>
            </a:r>
            <a:r>
              <a:rPr lang="en-US" altLang="zh-CN" dirty="0">
                <a:solidFill>
                  <a:schemeClr val="bg1"/>
                </a:solidFill>
                <a:latin typeface="-apple-system"/>
              </a:rPr>
              <a:t>0.92‰</a:t>
            </a:r>
          </a:p>
          <a:p>
            <a:r>
              <a:rPr lang="en-US" altLang="zh-CN" dirty="0">
                <a:solidFill>
                  <a:schemeClr val="bg1"/>
                </a:solidFill>
                <a:latin typeface="-apple-system"/>
              </a:rPr>
              <a:t>CMM5</a:t>
            </a:r>
            <a:r>
              <a:rPr lang="zh-CN" altLang="en-US" dirty="0">
                <a:solidFill>
                  <a:schemeClr val="bg1"/>
                </a:solidFill>
                <a:latin typeface="-apple-system"/>
              </a:rPr>
              <a:t>级 </a:t>
            </a:r>
            <a:r>
              <a:rPr lang="en-US" altLang="zh-CN" dirty="0">
                <a:solidFill>
                  <a:schemeClr val="bg1"/>
                </a:solidFill>
                <a:latin typeface="-apple-system"/>
              </a:rPr>
              <a:t>0.32‰ </a:t>
            </a:r>
            <a:endParaRPr lang="en-US" altLang="zh-CN" i="0" u="none" strike="noStrike" dirty="0">
              <a:solidFill>
                <a:schemeClr val="bg1"/>
              </a:solidFill>
              <a:effectLst/>
              <a:latin typeface="-apple-system"/>
            </a:endParaRPr>
          </a:p>
        </p:txBody>
      </p:sp>
      <p:sp>
        <p:nvSpPr>
          <p:cNvPr id="5" name="矩形 4"/>
          <p:cNvSpPr/>
          <p:nvPr/>
        </p:nvSpPr>
        <p:spPr>
          <a:xfrm>
            <a:off x="5148064" y="3717032"/>
            <a:ext cx="3995936" cy="1938992"/>
          </a:xfrm>
          <a:prstGeom prst="rect">
            <a:avLst/>
          </a:prstGeom>
        </p:spPr>
        <p:txBody>
          <a:bodyPr wrap="square">
            <a:spAutoFit/>
          </a:bodyPr>
          <a:lstStyle/>
          <a:p>
            <a:pPr marL="285750" indent="-285750">
              <a:buFont typeface="Wingdings" panose="05000000000000000000" pitchFamily="2" charset="2"/>
              <a:buChar char="ü"/>
            </a:pPr>
            <a:r>
              <a:rPr lang="zh-CN" altLang="en-US" sz="2400" b="1" dirty="0" smtClean="0">
                <a:solidFill>
                  <a:schemeClr val="bg1"/>
                </a:solidFill>
                <a:latin typeface="PingFang SC"/>
              </a:rPr>
              <a:t>问题：</a:t>
            </a:r>
            <a:endParaRPr lang="en-US" altLang="zh-CN" sz="2400" b="1" dirty="0" smtClean="0">
              <a:solidFill>
                <a:schemeClr val="bg1"/>
              </a:solidFill>
              <a:latin typeface="PingFang SC"/>
            </a:endParaRPr>
          </a:p>
          <a:p>
            <a:pPr marL="285750" indent="-285750">
              <a:buFont typeface="Wingdings" panose="05000000000000000000" pitchFamily="2" charset="2"/>
              <a:buChar char="ü"/>
            </a:pPr>
            <a:endParaRPr lang="en-US" altLang="zh-CN" sz="2400" b="1" dirty="0">
              <a:solidFill>
                <a:schemeClr val="bg1"/>
              </a:solidFill>
              <a:latin typeface="PingFang SC"/>
            </a:endParaRPr>
          </a:p>
          <a:p>
            <a:pPr marL="342900" indent="-342900">
              <a:buFont typeface="+mj-ea"/>
              <a:buAutoNum type="circleNumDbPlain"/>
            </a:pPr>
            <a:r>
              <a:rPr lang="zh-CN" altLang="en-US" sz="2400" b="1" dirty="0" smtClean="0">
                <a:solidFill>
                  <a:schemeClr val="bg1"/>
                </a:solidFill>
                <a:latin typeface="PingFang SC"/>
              </a:rPr>
              <a:t>重新</a:t>
            </a:r>
            <a:r>
              <a:rPr lang="zh-CN" altLang="en-US" sz="2400" b="1" dirty="0">
                <a:solidFill>
                  <a:schemeClr val="bg1"/>
                </a:solidFill>
                <a:latin typeface="PingFang SC"/>
              </a:rPr>
              <a:t>发明各种</a:t>
            </a:r>
            <a:r>
              <a:rPr lang="zh-CN" altLang="en-US" sz="2400" b="1" dirty="0" smtClean="0">
                <a:solidFill>
                  <a:schemeClr val="bg1"/>
                </a:solidFill>
                <a:latin typeface="PingFang SC"/>
              </a:rPr>
              <a:t>轮子、</a:t>
            </a:r>
            <a:r>
              <a:rPr lang="zh-CN" altLang="en-US" sz="2400" b="1" dirty="0">
                <a:solidFill>
                  <a:schemeClr val="bg1"/>
                </a:solidFill>
                <a:latin typeface="PingFang SC"/>
              </a:rPr>
              <a:t>无意义</a:t>
            </a:r>
            <a:r>
              <a:rPr lang="zh-CN" altLang="en-US" sz="2400" b="1" dirty="0" smtClean="0">
                <a:solidFill>
                  <a:schemeClr val="bg1"/>
                </a:solidFill>
                <a:latin typeface="PingFang SC"/>
              </a:rPr>
              <a:t>代码</a:t>
            </a:r>
            <a:endParaRPr lang="en-US" altLang="zh-CN" sz="2400" b="1" dirty="0">
              <a:solidFill>
                <a:schemeClr val="bg1"/>
              </a:solidFill>
              <a:latin typeface="PingFang SC"/>
            </a:endParaRPr>
          </a:p>
          <a:p>
            <a:pPr marL="342900" indent="-342900">
              <a:buFont typeface="+mj-ea"/>
              <a:buAutoNum type="circleNumDbPlain"/>
            </a:pPr>
            <a:r>
              <a:rPr lang="zh-CN" altLang="en-US" sz="2400" b="1" dirty="0" smtClean="0">
                <a:solidFill>
                  <a:schemeClr val="bg1"/>
                </a:solidFill>
                <a:latin typeface="PingFang SC"/>
              </a:rPr>
              <a:t>缺陷严重程度</a:t>
            </a:r>
            <a:endParaRPr lang="zh-CN" altLang="en-US" sz="2400" b="1" dirty="0">
              <a:solidFill>
                <a:schemeClr val="bg1"/>
              </a:solidFill>
              <a:latin typeface="PingFang SC"/>
            </a:endParaRPr>
          </a:p>
        </p:txBody>
      </p:sp>
    </p:spTree>
    <p:extLst>
      <p:ext uri="{BB962C8B-B14F-4D97-AF65-F5344CB8AC3E}">
        <p14:creationId xmlns:p14="http://schemas.microsoft.com/office/powerpoint/2010/main" val="1354930007"/>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a:xfrm>
            <a:off x="364844" y="334096"/>
            <a:ext cx="8540750" cy="1143000"/>
          </a:xfrm>
        </p:spPr>
        <p:txBody>
          <a:bodyPr/>
          <a:lstStyle/>
          <a:p>
            <a:r>
              <a:rPr lang="zh-CN" altLang="en-US" dirty="0" smtClean="0"/>
              <a:t>缺陷消除</a:t>
            </a:r>
            <a:r>
              <a:rPr lang="zh-CN" altLang="en-US" dirty="0" smtClean="0"/>
              <a:t>率（重点）</a:t>
            </a:r>
            <a:endParaRPr lang="zh-CN" altLang="en-US" dirty="0" smtClean="0"/>
          </a:p>
        </p:txBody>
      </p:sp>
      <p:pic>
        <p:nvPicPr>
          <p:cNvPr id="108547" name="Picture 3" descr="图7-9缺陷消除率（DRE）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44" y="1444866"/>
            <a:ext cx="7848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内容占位符 2"/>
          <p:cNvSpPr>
            <a:spLocks noGrp="1"/>
          </p:cNvSpPr>
          <p:nvPr>
            <p:ph idx="1"/>
          </p:nvPr>
        </p:nvSpPr>
        <p:spPr>
          <a:xfrm>
            <a:off x="179512" y="1506759"/>
            <a:ext cx="8856984" cy="4321968"/>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a:p>
          <a:p>
            <a:r>
              <a:rPr lang="zh-CN" altLang="en-US" dirty="0" smtClean="0"/>
              <a:t>问题</a:t>
            </a:r>
            <a:r>
              <a:rPr lang="en-US" altLang="zh-CN" dirty="0" smtClean="0"/>
              <a:t>:</a:t>
            </a:r>
          </a:p>
          <a:p>
            <a:r>
              <a:rPr lang="zh-CN" altLang="zh-CN" dirty="0" smtClean="0"/>
              <a:t>一</a:t>
            </a:r>
            <a:r>
              <a:rPr lang="zh-CN" altLang="en-US" dirty="0" smtClean="0"/>
              <a:t>、</a:t>
            </a:r>
            <a:r>
              <a:rPr lang="zh-CN" altLang="zh-CN" dirty="0" smtClean="0"/>
              <a:t>由于缺陷的性质不同，是否应该将轻微级别和严重级别缺陷进行加权。</a:t>
            </a:r>
            <a:endParaRPr lang="en-US" altLang="zh-CN" dirty="0" smtClean="0"/>
          </a:p>
          <a:p>
            <a:r>
              <a:rPr lang="zh-CN" altLang="zh-CN" dirty="0" smtClean="0"/>
              <a:t>二</a:t>
            </a:r>
            <a:r>
              <a:rPr lang="zh-CN" altLang="en-US" dirty="0" smtClean="0"/>
              <a:t>、</a:t>
            </a:r>
            <a:r>
              <a:rPr lang="zh-CN" altLang="zh-CN" dirty="0" smtClean="0"/>
              <a:t>因为代码行的数量可能会因编程人员的技术水平和所使用的语言的不同而不同，因此度量的基础不一样，会影响度量结果准确性。</a:t>
            </a: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a:xfrm>
            <a:off x="265113" y="188913"/>
            <a:ext cx="8540750" cy="1143000"/>
          </a:xfrm>
        </p:spPr>
        <p:txBody>
          <a:bodyPr/>
          <a:lstStyle/>
          <a:p>
            <a:r>
              <a:rPr lang="zh-CN" altLang="en-US" smtClean="0"/>
              <a:t>缺陷消除率</a:t>
            </a:r>
          </a:p>
        </p:txBody>
      </p:sp>
      <p:pic>
        <p:nvPicPr>
          <p:cNvPr id="109571" name="Picture 4" descr="图7-10DRE示例"/>
          <p:cNvPicPr>
            <a:picLocks noChangeAspect="1" noChangeArrowheads="1"/>
          </p:cNvPicPr>
          <p:nvPr/>
        </p:nvPicPr>
        <p:blipFill>
          <a:blip r:embed="rId3">
            <a:extLst>
              <a:ext uri="{28A0092B-C50C-407E-A947-70E740481C1C}">
                <a14:useLocalDpi xmlns:a14="http://schemas.microsoft.com/office/drawing/2010/main" val="0"/>
              </a:ext>
            </a:extLst>
          </a:blip>
          <a:srcRect l="5432" t="5185" r="6558"/>
          <a:stretch>
            <a:fillRect/>
          </a:stretch>
        </p:blipFill>
        <p:spPr bwMode="auto">
          <a:xfrm>
            <a:off x="107950" y="1277938"/>
            <a:ext cx="8945563"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rrowheads="1"/>
          </p:cNvSpPr>
          <p:nvPr>
            <p:ph type="title"/>
          </p:nvPr>
        </p:nvSpPr>
        <p:spPr>
          <a:xfrm>
            <a:off x="244475" y="260350"/>
            <a:ext cx="8540750" cy="1143000"/>
          </a:xfrm>
        </p:spPr>
        <p:txBody>
          <a:bodyPr/>
          <a:lstStyle/>
          <a:p>
            <a:r>
              <a:rPr lang="zh-CN" altLang="en-US" smtClean="0"/>
              <a:t>缺陷消除率</a:t>
            </a:r>
          </a:p>
        </p:txBody>
      </p:sp>
      <p:pic>
        <p:nvPicPr>
          <p:cNvPr id="110595" name="Picture 4" descr="图7-11系统测试DRE示例"/>
          <p:cNvPicPr>
            <a:picLocks noChangeAspect="1" noChangeArrowheads="1"/>
          </p:cNvPicPr>
          <p:nvPr/>
        </p:nvPicPr>
        <p:blipFill>
          <a:blip r:embed="rId3">
            <a:extLst>
              <a:ext uri="{28A0092B-C50C-407E-A947-70E740481C1C}">
                <a14:useLocalDpi xmlns:a14="http://schemas.microsoft.com/office/drawing/2010/main" val="0"/>
              </a:ext>
            </a:extLst>
          </a:blip>
          <a:srcRect l="7115" r="6032"/>
          <a:stretch>
            <a:fillRect/>
          </a:stretch>
        </p:blipFill>
        <p:spPr bwMode="auto">
          <a:xfrm>
            <a:off x="250825" y="1125538"/>
            <a:ext cx="85375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rrowheads="1"/>
          </p:cNvSpPr>
          <p:nvPr>
            <p:ph type="title"/>
          </p:nvPr>
        </p:nvSpPr>
        <p:spPr>
          <a:xfrm>
            <a:off x="323849" y="404664"/>
            <a:ext cx="8540750" cy="1143000"/>
          </a:xfrm>
        </p:spPr>
        <p:txBody>
          <a:bodyPr/>
          <a:lstStyle/>
          <a:p>
            <a:r>
              <a:rPr lang="zh-CN" altLang="en-US" dirty="0" smtClean="0"/>
              <a:t>缺陷损耗</a:t>
            </a:r>
          </a:p>
        </p:txBody>
      </p:sp>
      <p:pic>
        <p:nvPicPr>
          <p:cNvPr id="113667" name="Picture 4" descr="图7-12缺陷损耗公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97228"/>
            <a:ext cx="79200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323849" y="1547664"/>
            <a:ext cx="8856984" cy="1306564"/>
          </a:xfrm>
        </p:spPr>
        <p:txBody>
          <a:bodyPr/>
          <a:lstStyle/>
          <a:p>
            <a:pPr>
              <a:buFont typeface="Wingdings" panose="05000000000000000000" pitchFamily="2" charset="2"/>
              <a:buChar char="Ø"/>
            </a:pPr>
            <a:r>
              <a:rPr lang="zh-CN" altLang="en-US" dirty="0" smtClean="0"/>
              <a:t>缺陷发现的越晚，缺陷带来的损耗就越大，修复这个缺陷的成本就越高，因此缺陷发现的时间可以度量测试有效性。</a:t>
            </a:r>
            <a:endParaRPr lang="en-US" altLang="zh-CN" dirty="0" smtClean="0"/>
          </a:p>
          <a:p>
            <a:pPr>
              <a:buFont typeface="Wingdings" panose="05000000000000000000" pitchFamily="2" charset="2"/>
              <a:buChar char="Ø"/>
            </a:pPr>
            <a:endParaRPr lang="en-US" altLang="zh-CN" dirty="0" smtClean="0"/>
          </a:p>
          <a:p>
            <a:pPr>
              <a:buFont typeface="Wingdings" panose="05000000000000000000" pitchFamily="2" charset="2"/>
              <a:buChar char="Ø"/>
            </a:pPr>
            <a:r>
              <a:rPr lang="zh-CN" altLang="en-US" dirty="0" smtClean="0"/>
              <a:t>会关注这个</a:t>
            </a:r>
            <a:r>
              <a:rPr lang="en-US" altLang="zh-CN" dirty="0" smtClean="0"/>
              <a:t>bug</a:t>
            </a:r>
            <a:r>
              <a:rPr lang="zh-CN" altLang="en-US" dirty="0" smtClean="0"/>
              <a:t>是什么时间点发现的</a:t>
            </a:r>
            <a:endParaRPr lang="en-US" altLang="zh-CN" dirty="0" smtClean="0"/>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pPr eaLnBrk="1" hangingPunct="1"/>
            <a:r>
              <a:rPr lang="en-US" altLang="zh-CN" smtClean="0"/>
              <a:t>4.1 </a:t>
            </a:r>
            <a:r>
              <a:rPr lang="zh-CN" altLang="en-US" smtClean="0"/>
              <a:t>常见测试过程模型</a:t>
            </a:r>
          </a:p>
        </p:txBody>
      </p:sp>
      <p:sp>
        <p:nvSpPr>
          <p:cNvPr id="50179" name="Rectangle 3"/>
          <p:cNvSpPr>
            <a:spLocks noGrp="1" noRot="1" noChangeArrowheads="1"/>
          </p:cNvSpPr>
          <p:nvPr>
            <p:ph type="body" idx="1"/>
          </p:nvPr>
        </p:nvSpPr>
        <p:spPr>
          <a:xfrm>
            <a:off x="1187450" y="1773238"/>
            <a:ext cx="7677150" cy="3816350"/>
          </a:xfrm>
        </p:spPr>
        <p:txBody>
          <a:bodyPr/>
          <a:lstStyle/>
          <a:p>
            <a:pPr eaLnBrk="1" hangingPunct="1">
              <a:lnSpc>
                <a:spcPct val="180000"/>
              </a:lnSpc>
            </a:pPr>
            <a:r>
              <a:rPr lang="zh-CN" altLang="en-US" dirty="0" smtClean="0"/>
              <a:t>常见的软件测试过程模型有：</a:t>
            </a:r>
          </a:p>
          <a:p>
            <a:pPr eaLnBrk="1" hangingPunct="1">
              <a:lnSpc>
                <a:spcPct val="180000"/>
              </a:lnSpc>
              <a:buFont typeface="Wingdings" panose="05000000000000000000" pitchFamily="2" charset="2"/>
              <a:buChar char="v"/>
            </a:pPr>
            <a:r>
              <a:rPr lang="en-US" altLang="zh-CN" dirty="0" smtClean="0"/>
              <a:t>V</a:t>
            </a:r>
            <a:r>
              <a:rPr lang="zh-CN" altLang="en-US" dirty="0" smtClean="0"/>
              <a:t>模型</a:t>
            </a:r>
          </a:p>
          <a:p>
            <a:pPr eaLnBrk="1" hangingPunct="1">
              <a:lnSpc>
                <a:spcPct val="180000"/>
              </a:lnSpc>
              <a:buFont typeface="Wingdings" panose="05000000000000000000" pitchFamily="2" charset="2"/>
              <a:buChar char="v"/>
            </a:pPr>
            <a:r>
              <a:rPr lang="en-US" altLang="zh-CN" dirty="0" smtClean="0"/>
              <a:t>W</a:t>
            </a:r>
            <a:r>
              <a:rPr lang="zh-CN" altLang="en-US" dirty="0" smtClean="0"/>
              <a:t>模型</a:t>
            </a:r>
          </a:p>
          <a:p>
            <a:pPr eaLnBrk="1" hangingPunct="1">
              <a:lnSpc>
                <a:spcPct val="180000"/>
              </a:lnSpc>
              <a:buFont typeface="Wingdings" panose="05000000000000000000" pitchFamily="2" charset="2"/>
              <a:buChar char="v"/>
            </a:pPr>
            <a:r>
              <a:rPr lang="en-US" altLang="zh-CN" dirty="0" smtClean="0"/>
              <a:t>H</a:t>
            </a:r>
            <a:r>
              <a:rPr lang="zh-CN" altLang="en-US" dirty="0" smtClean="0"/>
              <a:t>模型 </a:t>
            </a:r>
            <a:endParaRPr lang="en-US" altLang="zh-CN" dirty="0" smtClean="0"/>
          </a:p>
          <a:p>
            <a:pPr eaLnBrk="1" hangingPunct="1">
              <a:lnSpc>
                <a:spcPct val="180000"/>
              </a:lnSpc>
              <a:buFont typeface="Wingdings" panose="05000000000000000000" pitchFamily="2" charset="2"/>
              <a:buChar char="v"/>
            </a:pPr>
            <a:r>
              <a:rPr lang="zh-CN" altLang="en-US" dirty="0" smtClean="0"/>
              <a:t>敏捷模型（重点）</a:t>
            </a:r>
            <a:endParaRPr lang="zh-CN" altLang="en-US" dirty="0" smtClean="0"/>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title"/>
          </p:nvPr>
        </p:nvSpPr>
        <p:spPr/>
        <p:txBody>
          <a:bodyPr/>
          <a:lstStyle/>
          <a:p>
            <a:r>
              <a:rPr lang="zh-CN" altLang="en-US" smtClean="0"/>
              <a:t>缺陷潜伏期尺度</a:t>
            </a:r>
          </a:p>
        </p:txBody>
      </p:sp>
      <p:pic>
        <p:nvPicPr>
          <p:cNvPr id="111619" name="Picture 4" descr="表7-6项目X的缺陷潜伏期尺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628775"/>
            <a:ext cx="8316913"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r>
              <a:rPr lang="zh-CN" altLang="en-US" dirty="0"/>
              <a:t>造成</a:t>
            </a:r>
            <a:r>
              <a:rPr lang="zh-CN" altLang="en-US" dirty="0" smtClean="0"/>
              <a:t>缺陷阶段的</a:t>
            </a:r>
            <a:r>
              <a:rPr lang="zh-CN" altLang="en-US" dirty="0"/>
              <a:t>与</a:t>
            </a:r>
            <a:r>
              <a:rPr lang="zh-CN" altLang="en-US" dirty="0" smtClean="0"/>
              <a:t>发现阶段</a:t>
            </a:r>
            <a:endParaRPr lang="zh-CN" altLang="en-US" dirty="0" smtClean="0"/>
          </a:p>
        </p:txBody>
      </p:sp>
      <p:pic>
        <p:nvPicPr>
          <p:cNvPr id="112643" name="Picture 3" descr="表7-7项目X的缺陷造成与发现"/>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11163" y="2128838"/>
            <a:ext cx="8297862" cy="3484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a:lstStyle/>
          <a:p>
            <a:r>
              <a:rPr lang="zh-CN" altLang="en-US" smtClean="0"/>
              <a:t>缺陷潜伏期加权的权限数</a:t>
            </a:r>
          </a:p>
        </p:txBody>
      </p:sp>
      <p:pic>
        <p:nvPicPr>
          <p:cNvPr id="114691" name="Picture 3" descr="表7-8项目X由缺陷潜伏期加权的缺陷数"/>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31800" y="1628775"/>
            <a:ext cx="8316913" cy="450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rrowheads="1"/>
          </p:cNvSpPr>
          <p:nvPr>
            <p:ph type="title"/>
          </p:nvPr>
        </p:nvSpPr>
        <p:spPr/>
        <p:txBody>
          <a:bodyPr/>
          <a:lstStyle/>
          <a:p>
            <a:r>
              <a:rPr lang="zh-CN" altLang="en-US" smtClean="0"/>
              <a:t>覆盖的度量</a:t>
            </a:r>
          </a:p>
        </p:txBody>
      </p:sp>
      <p:sp>
        <p:nvSpPr>
          <p:cNvPr id="117763" name="Rectangle 3"/>
          <p:cNvSpPr>
            <a:spLocks noGrp="1" noRot="1" noChangeArrowheads="1"/>
          </p:cNvSpPr>
          <p:nvPr>
            <p:ph type="body" idx="1"/>
          </p:nvPr>
        </p:nvSpPr>
        <p:spPr/>
        <p:txBody>
          <a:bodyPr/>
          <a:lstStyle/>
          <a:p>
            <a:r>
              <a:rPr lang="zh-CN" altLang="en-US" sz="2800" dirty="0" smtClean="0"/>
              <a:t>是测试有效性度量中较为实用的方法</a:t>
            </a:r>
            <a:endParaRPr lang="en-US" altLang="zh-CN" sz="2800" dirty="0" smtClean="0"/>
          </a:p>
          <a:p>
            <a:pPr marL="514350" indent="-514350">
              <a:buFont typeface="+mj-ea"/>
              <a:buAutoNum type="circleNumDbPlain"/>
            </a:pPr>
            <a:r>
              <a:rPr lang="zh-CN" altLang="en-US" sz="2800" dirty="0" smtClean="0"/>
              <a:t>需求</a:t>
            </a:r>
            <a:r>
              <a:rPr lang="zh-CN" altLang="en-US" sz="2800" dirty="0" smtClean="0"/>
              <a:t>与设计</a:t>
            </a:r>
            <a:r>
              <a:rPr lang="zh-CN" altLang="en-US" sz="2800" dirty="0" smtClean="0"/>
              <a:t>覆盖</a:t>
            </a:r>
            <a:endParaRPr lang="en-US" altLang="zh-CN" sz="2800" dirty="0"/>
          </a:p>
          <a:p>
            <a:pPr marL="514350" indent="-514350">
              <a:buFont typeface="+mj-ea"/>
              <a:buAutoNum type="circleNumDbPlain"/>
            </a:pPr>
            <a:r>
              <a:rPr lang="zh-CN" altLang="en-US" sz="2800" dirty="0" smtClean="0"/>
              <a:t>代码</a:t>
            </a:r>
            <a:r>
              <a:rPr lang="zh-CN" altLang="en-US" sz="2800" dirty="0" smtClean="0"/>
              <a:t>覆盖</a:t>
            </a: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p:txBody>
          <a:bodyPr/>
          <a:lstStyle/>
          <a:p>
            <a:r>
              <a:rPr lang="zh-CN" altLang="en-US" smtClean="0"/>
              <a:t>需求与设计覆盖率样例</a:t>
            </a:r>
          </a:p>
        </p:txBody>
      </p:sp>
      <p:pic>
        <p:nvPicPr>
          <p:cNvPr id="118787" name="Picture 4" descr="表7-9需求与设计覆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80645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r>
              <a:rPr lang="zh-CN" altLang="en-US" smtClean="0"/>
              <a:t>代码覆盖率样例</a:t>
            </a:r>
          </a:p>
        </p:txBody>
      </p:sp>
      <p:pic>
        <p:nvPicPr>
          <p:cNvPr id="119811" name="Picture 4" descr="表7-10代码覆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7993063"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title"/>
          </p:nvPr>
        </p:nvSpPr>
        <p:spPr>
          <a:xfrm>
            <a:off x="323850" y="692150"/>
            <a:ext cx="8540750" cy="865188"/>
          </a:xfrm>
        </p:spPr>
        <p:txBody>
          <a:bodyPr/>
          <a:lstStyle/>
          <a:p>
            <a:pPr eaLnBrk="1" hangingPunct="1"/>
            <a:r>
              <a:rPr lang="zh-CN" altLang="en-US" smtClean="0"/>
              <a:t>本章小结</a:t>
            </a:r>
          </a:p>
        </p:txBody>
      </p:sp>
      <p:sp>
        <p:nvSpPr>
          <p:cNvPr id="120835" name="Rectangle 3"/>
          <p:cNvSpPr>
            <a:spLocks noGrp="1" noRot="1" noChangeArrowheads="1"/>
          </p:cNvSpPr>
          <p:nvPr>
            <p:ph type="body" idx="1"/>
          </p:nvPr>
        </p:nvSpPr>
        <p:spPr>
          <a:xfrm>
            <a:off x="455613" y="1482725"/>
            <a:ext cx="8226425" cy="4683125"/>
          </a:xfrm>
        </p:spPr>
        <p:txBody>
          <a:bodyPr/>
          <a:lstStyle/>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测试模型：</a:t>
            </a:r>
            <a:r>
              <a:rPr lang="en-US" altLang="zh-CN" sz="2000" dirty="0" smtClean="0">
                <a:latin typeface="宋体" panose="02010600030101010101" pitchFamily="2" charset="-122"/>
              </a:rPr>
              <a:t>V</a:t>
            </a:r>
            <a:r>
              <a:rPr lang="zh-CN" altLang="en-US" sz="2000" dirty="0" smtClean="0">
                <a:latin typeface="宋体" panose="02010600030101010101" pitchFamily="2" charset="-122"/>
              </a:rPr>
              <a:t>模型、</a:t>
            </a:r>
            <a:r>
              <a:rPr lang="en-US" altLang="zh-CN" sz="2000" dirty="0" smtClean="0">
                <a:latin typeface="宋体" panose="02010600030101010101" pitchFamily="2" charset="-122"/>
              </a:rPr>
              <a:t>W</a:t>
            </a:r>
            <a:r>
              <a:rPr lang="zh-CN" altLang="en-US" sz="2000" dirty="0" smtClean="0">
                <a:latin typeface="宋体" panose="02010600030101010101" pitchFamily="2" charset="-122"/>
              </a:rPr>
              <a:t>模型、</a:t>
            </a:r>
            <a:r>
              <a:rPr lang="en-US" altLang="zh-CN" sz="2000" dirty="0" smtClean="0">
                <a:latin typeface="宋体" panose="02010600030101010101" pitchFamily="2" charset="-122"/>
              </a:rPr>
              <a:t>H</a:t>
            </a:r>
            <a:r>
              <a:rPr lang="zh-CN" altLang="en-US" sz="2000" dirty="0" smtClean="0">
                <a:latin typeface="宋体" panose="02010600030101010101" pitchFamily="2" charset="-122"/>
              </a:rPr>
              <a:t>模型、敏捷模型等</a:t>
            </a:r>
            <a:r>
              <a:rPr lang="zh-CN" altLang="en-US" sz="2000" dirty="0" smtClean="0">
                <a:latin typeface="宋体" panose="02010600030101010101" pitchFamily="2" charset="-122"/>
              </a:rPr>
              <a:t>。</a:t>
            </a:r>
          </a:p>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软件测试过程包括三大元素：测试人员、测试阶段和测试工作产品。</a:t>
            </a:r>
          </a:p>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测试计划编制过程应该是项目组成员的主要交流渠道之一。</a:t>
            </a:r>
          </a:p>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测试设计规格说明、测试用例、测试规程规格说明、</a:t>
            </a:r>
          </a:p>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测试执行的结果有：测试日志、测试意外事件报告、测试总结报告。</a:t>
            </a:r>
          </a:p>
          <a:p>
            <a:pPr eaLnBrk="1" hangingPunct="1">
              <a:lnSpc>
                <a:spcPct val="230000"/>
              </a:lnSpc>
              <a:buFont typeface="Wingdings" panose="05000000000000000000" pitchFamily="2" charset="2"/>
              <a:buChar char="v"/>
            </a:pPr>
            <a:r>
              <a:rPr lang="zh-CN" altLang="en-US" sz="2000" dirty="0" smtClean="0">
                <a:latin typeface="宋体" panose="02010600030101010101" pitchFamily="2" charset="-122"/>
              </a:rPr>
              <a:t>度量测试有效性有：用户满意度度量、缺陷度量和覆盖度量。</a:t>
            </a: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241300" y="260350"/>
            <a:ext cx="8540750" cy="865188"/>
          </a:xfrm>
        </p:spPr>
        <p:txBody>
          <a:bodyPr/>
          <a:lstStyle/>
          <a:p>
            <a:pPr algn="l" eaLnBrk="1" hangingPunct="1"/>
            <a:r>
              <a:rPr lang="en-US" altLang="zh-CN" dirty="0" smtClean="0"/>
              <a:t>V</a:t>
            </a:r>
            <a:r>
              <a:rPr lang="zh-CN" altLang="en-US" dirty="0" smtClean="0"/>
              <a:t>模型</a:t>
            </a:r>
          </a:p>
        </p:txBody>
      </p:sp>
      <p:pic>
        <p:nvPicPr>
          <p:cNvPr id="52227" name="Picture 4" descr="testdriven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836712"/>
            <a:ext cx="5257800" cy="3694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Rot="1" noChangeArrowheads="1"/>
          </p:cNvSpPr>
          <p:nvPr/>
        </p:nvSpPr>
        <p:spPr bwMode="auto">
          <a:xfrm>
            <a:off x="0" y="4725144"/>
            <a:ext cx="9327220" cy="1656184"/>
          </a:xfrm>
          <a:prstGeom prst="rect">
            <a:avLst/>
          </a:prstGeom>
          <a:solidFill>
            <a:schemeClr val="tx1"/>
          </a:solidFill>
          <a:ln>
            <a:noFill/>
          </a:ln>
          <a:effectLst/>
          <a:extLst/>
        </p:spPr>
        <p:txBody>
          <a:bodyPr/>
          <a:lstStyle>
            <a:lvl1pPr marL="342900" indent="-342900" algn="l" rtl="0" eaLnBrk="0" fontAlgn="base" hangingPunct="0">
              <a:spcBef>
                <a:spcPct val="20000"/>
              </a:spcBef>
              <a:spcAft>
                <a:spcPct val="0"/>
              </a:spcAft>
              <a:buClr>
                <a:schemeClr val="hlink"/>
              </a:buClr>
              <a:buSzPct val="80000"/>
              <a:buFont typeface="Wingdings 2"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5000"/>
              <a:buFont typeface="Wingdings" pitchFamily="2" charset="2"/>
              <a:buChar char=""/>
              <a:defRPr sz="3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2" pitchFamily="18" charset="2"/>
              <a:buChar char="®"/>
              <a:defRPr sz="26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90000"/>
              <a:buFont typeface="Wingdings"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5pPr>
            <a:lvl6pPr marL="25146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6pPr>
            <a:lvl7pPr marL="29718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7pPr>
            <a:lvl8pPr marL="34290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8pPr>
            <a:lvl9pPr marL="3886200" indent="-228600" algn="l" rtl="0" fontAlgn="base">
              <a:spcBef>
                <a:spcPct val="20000"/>
              </a:spcBef>
              <a:spcAft>
                <a:spcPct val="0"/>
              </a:spcAft>
              <a:buClr>
                <a:schemeClr val="hlink"/>
              </a:buClr>
              <a:buSzPct val="90000"/>
              <a:buFont typeface="Wingdings 2" pitchFamily="18" charset="2"/>
              <a:buChar char="®"/>
              <a:defRPr sz="2200">
                <a:solidFill>
                  <a:schemeClr val="tx1"/>
                </a:solidFill>
                <a:latin typeface="+mn-lt"/>
                <a:ea typeface="+mn-ea"/>
              </a:defRPr>
            </a:lvl9pPr>
          </a:lstStyle>
          <a:p>
            <a:pPr eaLnBrk="1" hangingPunct="1">
              <a:lnSpc>
                <a:spcPct val="90000"/>
              </a:lnSpc>
              <a:defRPr/>
            </a:pPr>
            <a:r>
              <a:rPr lang="zh-CN" altLang="en-US" sz="2400" b="1" kern="0" dirty="0" smtClean="0">
                <a:solidFill>
                  <a:schemeClr val="bg1"/>
                </a:solidFill>
                <a:latin typeface="黑体" pitchFamily="2" charset="-122"/>
                <a:ea typeface="黑体" pitchFamily="2" charset="-122"/>
              </a:rPr>
              <a:t>单元测试是基于代码的测试；</a:t>
            </a:r>
          </a:p>
          <a:p>
            <a:pPr eaLnBrk="1" hangingPunct="1">
              <a:lnSpc>
                <a:spcPct val="90000"/>
              </a:lnSpc>
              <a:defRPr/>
            </a:pPr>
            <a:r>
              <a:rPr lang="zh-CN" altLang="en-US" sz="2400" b="1" kern="0" dirty="0" smtClean="0">
                <a:solidFill>
                  <a:schemeClr val="bg1"/>
                </a:solidFill>
                <a:latin typeface="黑体" pitchFamily="2" charset="-122"/>
                <a:ea typeface="黑体" pitchFamily="2" charset="-122"/>
              </a:rPr>
              <a:t>集成测试对详细设计中所定义的各单元之间的接口进行检查</a:t>
            </a:r>
            <a:endParaRPr lang="en-US" altLang="zh-CN" sz="2400" b="1" kern="0" dirty="0" smtClean="0">
              <a:solidFill>
                <a:schemeClr val="bg1"/>
              </a:solidFill>
              <a:latin typeface="黑体" pitchFamily="2" charset="-122"/>
              <a:ea typeface="黑体" pitchFamily="2" charset="-122"/>
            </a:endParaRPr>
          </a:p>
          <a:p>
            <a:pPr eaLnBrk="1" hangingPunct="1">
              <a:lnSpc>
                <a:spcPct val="90000"/>
              </a:lnSpc>
              <a:defRPr/>
            </a:pPr>
            <a:r>
              <a:rPr lang="zh-CN" altLang="en-US" sz="2400" b="1" kern="0" dirty="0" smtClean="0">
                <a:solidFill>
                  <a:schemeClr val="bg1"/>
                </a:solidFill>
                <a:latin typeface="黑体" pitchFamily="2" charset="-122"/>
                <a:ea typeface="黑体" pitchFamily="2" charset="-122"/>
              </a:rPr>
              <a:t>系统测试以客户环境模拟系统运行，验证系统是否满足概要设计</a:t>
            </a:r>
          </a:p>
          <a:p>
            <a:pPr eaLnBrk="1" hangingPunct="1">
              <a:lnSpc>
                <a:spcPct val="90000"/>
              </a:lnSpc>
              <a:defRPr/>
            </a:pPr>
            <a:r>
              <a:rPr lang="zh-CN" altLang="en-US" sz="2400" b="1" kern="0" dirty="0" smtClean="0">
                <a:solidFill>
                  <a:schemeClr val="bg1"/>
                </a:solidFill>
                <a:latin typeface="黑体" pitchFamily="2" charset="-122"/>
                <a:ea typeface="黑体" pitchFamily="2" charset="-122"/>
              </a:rPr>
              <a:t>验收测试确定软件的实现是否满足用户需要或合同的要求。</a:t>
            </a: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323850" y="620713"/>
            <a:ext cx="8540750" cy="865187"/>
          </a:xfrm>
        </p:spPr>
        <p:txBody>
          <a:bodyPr/>
          <a:lstStyle/>
          <a:p>
            <a:pPr eaLnBrk="1" hangingPunct="1"/>
            <a:r>
              <a:rPr lang="en-US" altLang="zh-CN" smtClean="0"/>
              <a:t>V</a:t>
            </a:r>
            <a:r>
              <a:rPr lang="zh-CN" altLang="en-US" smtClean="0"/>
              <a:t>模型</a:t>
            </a:r>
          </a:p>
        </p:txBody>
      </p:sp>
      <p:sp>
        <p:nvSpPr>
          <p:cNvPr id="53251" name="Rectangle 4"/>
          <p:cNvSpPr>
            <a:spLocks noGrp="1" noRot="1" noChangeArrowheads="1"/>
          </p:cNvSpPr>
          <p:nvPr>
            <p:ph type="body" idx="1"/>
          </p:nvPr>
        </p:nvSpPr>
        <p:spPr>
          <a:xfrm>
            <a:off x="179388" y="1412875"/>
            <a:ext cx="8785225" cy="4464050"/>
          </a:xfrm>
        </p:spPr>
        <p:txBody>
          <a:bodyPr/>
          <a:lstStyle/>
          <a:p>
            <a:pPr eaLnBrk="1" hangingPunct="1">
              <a:lnSpc>
                <a:spcPct val="130000"/>
              </a:lnSpc>
              <a:buFont typeface="Wingdings" panose="05000000000000000000" pitchFamily="2" charset="2"/>
              <a:buChar char="v"/>
            </a:pPr>
            <a:r>
              <a:rPr lang="en-US" altLang="zh-CN" dirty="0" smtClean="0"/>
              <a:t>V</a:t>
            </a:r>
            <a:r>
              <a:rPr lang="zh-CN" altLang="en-US" dirty="0" smtClean="0"/>
              <a:t>模型的优点：</a:t>
            </a:r>
          </a:p>
          <a:p>
            <a:pPr eaLnBrk="1" hangingPunct="1">
              <a:lnSpc>
                <a:spcPct val="130000"/>
              </a:lnSpc>
            </a:pPr>
            <a:r>
              <a:rPr lang="zh-CN" altLang="en-US" dirty="0" smtClean="0"/>
              <a:t>		明确的标明了测试过程中存在的不同类型测试，清晰的描述了这些测试阶段和开发过程期间各阶段的对应关系。</a:t>
            </a:r>
          </a:p>
          <a:p>
            <a:pPr eaLnBrk="1" hangingPunct="1">
              <a:lnSpc>
                <a:spcPct val="130000"/>
              </a:lnSpc>
              <a:buFont typeface="Wingdings" panose="05000000000000000000" pitchFamily="2" charset="2"/>
              <a:buChar char="v"/>
            </a:pPr>
            <a:r>
              <a:rPr lang="zh-CN" altLang="en-US" dirty="0" smtClean="0"/>
              <a:t>缺点：</a:t>
            </a:r>
          </a:p>
          <a:p>
            <a:pPr eaLnBrk="1" hangingPunct="1">
              <a:lnSpc>
                <a:spcPct val="130000"/>
              </a:lnSpc>
            </a:pPr>
            <a:r>
              <a:rPr lang="zh-CN" altLang="en-US" dirty="0" smtClean="0"/>
              <a:t>		仅把测试作为在编码之后的一个阶段，是针对程序进行的寻找错误的活动，而忽视了测试活动对需求分析，系统设计等活动的验证与确认的功能。违背了测试尽早介入的原则。</a:t>
            </a:r>
            <a:endParaRPr lang="en-US" altLang="zh-CN" dirty="0" smtClean="0"/>
          </a:p>
          <a:p>
            <a:pPr eaLnBrk="1" hangingPunct="1">
              <a:lnSpc>
                <a:spcPct val="130000"/>
              </a:lnSpc>
            </a:pPr>
            <a:endParaRPr lang="zh-CN" altLang="en-US" dirty="0" smtClean="0"/>
          </a:p>
          <a:p>
            <a:pPr eaLnBrk="1" hangingPunct="1">
              <a:lnSpc>
                <a:spcPct val="130000"/>
              </a:lnSpc>
              <a:buFont typeface="Wingdings" panose="05000000000000000000" pitchFamily="2" charset="2"/>
              <a:buChar char="v"/>
            </a:pPr>
            <a:r>
              <a:rPr lang="zh-CN" altLang="en-US" dirty="0" smtClean="0"/>
              <a:t>为了克服</a:t>
            </a:r>
            <a:r>
              <a:rPr lang="en-US" altLang="zh-CN" dirty="0" smtClean="0"/>
              <a:t>V</a:t>
            </a:r>
            <a:r>
              <a:rPr lang="zh-CN" altLang="en-US" dirty="0" smtClean="0"/>
              <a:t>模型的缺点，</a:t>
            </a:r>
            <a:r>
              <a:rPr lang="en-US" altLang="zh-CN" dirty="0" err="1" smtClean="0"/>
              <a:t>Evolutif</a:t>
            </a:r>
            <a:r>
              <a:rPr lang="en-US" altLang="zh-CN" dirty="0" smtClean="0"/>
              <a:t> </a:t>
            </a:r>
            <a:r>
              <a:rPr lang="zh-CN" altLang="en-US" dirty="0" smtClean="0"/>
              <a:t>公司提出了</a:t>
            </a:r>
            <a:r>
              <a:rPr lang="en-US" altLang="zh-CN" dirty="0" smtClean="0"/>
              <a:t>W</a:t>
            </a:r>
            <a:r>
              <a:rPr lang="zh-CN" altLang="en-US" dirty="0" smtClean="0"/>
              <a:t>模型</a:t>
            </a: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323850" y="620713"/>
            <a:ext cx="8540750" cy="927100"/>
          </a:xfrm>
        </p:spPr>
        <p:txBody>
          <a:bodyPr/>
          <a:lstStyle/>
          <a:p>
            <a:pPr eaLnBrk="1" hangingPunct="1"/>
            <a:r>
              <a:rPr lang="en-US" altLang="zh-CN" smtClean="0"/>
              <a:t>W</a:t>
            </a:r>
            <a:r>
              <a:rPr lang="zh-CN" altLang="en-US" smtClean="0"/>
              <a:t>模型</a:t>
            </a:r>
          </a:p>
        </p:txBody>
      </p:sp>
      <p:pic>
        <p:nvPicPr>
          <p:cNvPr id="54275" name="Picture 4" descr="133717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7345362"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323850" y="620713"/>
            <a:ext cx="8540750" cy="927100"/>
          </a:xfrm>
        </p:spPr>
        <p:txBody>
          <a:bodyPr/>
          <a:lstStyle/>
          <a:p>
            <a:pPr eaLnBrk="1" hangingPunct="1"/>
            <a:r>
              <a:rPr lang="en-US" altLang="zh-CN" smtClean="0"/>
              <a:t>W</a:t>
            </a:r>
            <a:r>
              <a:rPr lang="zh-CN" altLang="en-US" smtClean="0"/>
              <a:t>模型</a:t>
            </a:r>
          </a:p>
        </p:txBody>
      </p:sp>
      <p:sp>
        <p:nvSpPr>
          <p:cNvPr id="55299" name="Rectangle 4"/>
          <p:cNvSpPr>
            <a:spLocks noGrp="1" noRot="1" noChangeArrowheads="1"/>
          </p:cNvSpPr>
          <p:nvPr>
            <p:ph type="body" idx="1"/>
          </p:nvPr>
        </p:nvSpPr>
        <p:spPr>
          <a:xfrm>
            <a:off x="323850" y="1484313"/>
            <a:ext cx="8540750" cy="4173537"/>
          </a:xfrm>
        </p:spPr>
        <p:txBody>
          <a:bodyPr/>
          <a:lstStyle/>
          <a:p>
            <a:pPr eaLnBrk="1" hangingPunct="1"/>
            <a:r>
              <a:rPr lang="en-US" altLang="zh-CN" dirty="0" smtClean="0"/>
              <a:t>W</a:t>
            </a:r>
            <a:r>
              <a:rPr lang="zh-CN" altLang="en-US" dirty="0" smtClean="0"/>
              <a:t>模型的特点：	</a:t>
            </a:r>
          </a:p>
          <a:p>
            <a:pPr eaLnBrk="1" hangingPunct="1">
              <a:lnSpc>
                <a:spcPct val="220000"/>
              </a:lnSpc>
              <a:buFont typeface="Wingdings" panose="05000000000000000000" pitchFamily="2" charset="2"/>
              <a:buChar char="v"/>
            </a:pPr>
            <a:r>
              <a:rPr lang="en-US" altLang="zh-CN" dirty="0" smtClean="0"/>
              <a:t>W</a:t>
            </a:r>
            <a:r>
              <a:rPr lang="zh-CN" altLang="en-US" dirty="0" smtClean="0"/>
              <a:t>模型由两个</a:t>
            </a:r>
            <a:r>
              <a:rPr lang="en-US" altLang="zh-CN" dirty="0" smtClean="0"/>
              <a:t>V</a:t>
            </a:r>
            <a:r>
              <a:rPr lang="zh-CN" altLang="en-US" dirty="0" smtClean="0"/>
              <a:t>字型模型组成，分别代表测试与开发过程。</a:t>
            </a:r>
          </a:p>
          <a:p>
            <a:pPr eaLnBrk="1" hangingPunct="1">
              <a:lnSpc>
                <a:spcPct val="220000"/>
              </a:lnSpc>
              <a:buFont typeface="Wingdings" panose="05000000000000000000" pitchFamily="2" charset="2"/>
              <a:buChar char="v"/>
            </a:pPr>
            <a:r>
              <a:rPr lang="zh-CN" altLang="en-US" dirty="0" smtClean="0"/>
              <a:t> </a:t>
            </a:r>
            <a:r>
              <a:rPr lang="en-US" altLang="zh-CN" dirty="0" smtClean="0"/>
              <a:t>W</a:t>
            </a:r>
            <a:r>
              <a:rPr lang="zh-CN" altLang="en-US" dirty="0" smtClean="0"/>
              <a:t>模型强调：测试伴随着整个软件开发周期，而且测试的对象不仅仅是程序，需求、设计等同样要测试，也就是说，测试与开发是同步进行的。</a:t>
            </a: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2_古瓶荷花">
  <a:themeElements>
    <a:clrScheme name="2_古瓶荷花 1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FFFFFF"/>
      </a:hlink>
      <a:folHlink>
        <a:srgbClr val="FFFFFF"/>
      </a:folHlink>
    </a:clrScheme>
    <a:fontScheme name="2_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2_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2_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2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2_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2_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2_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2_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
      <a:clrScheme name="2_古瓶荷花 9">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FA2C31"/>
        </a:folHlink>
      </a:clrScheme>
      <a:clrMap bg1="lt1" tx1="dk1" bg2="lt2" tx2="dk2" accent1="accent1" accent2="accent2" accent3="accent3" accent4="accent4" accent5="accent5" accent6="accent6" hlink="hlink" folHlink="folHlink"/>
    </a:extraClrScheme>
    <a:extraClrScheme>
      <a:clrScheme name="2_古瓶荷花 10">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EC060B"/>
        </a:folHlink>
      </a:clrScheme>
      <a:clrMap bg1="lt1" tx1="dk1" bg2="lt2" tx2="dk2" accent1="accent1" accent2="accent2" accent3="accent3" accent4="accent4" accent5="accent5" accent6="accent6" hlink="hlink" folHlink="folHlink"/>
    </a:extraClrScheme>
    <a:extraClrScheme>
      <a:clrScheme name="2_古瓶荷花 1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模板">
  <a:themeElements>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fontScheme name="模板">
      <a:majorFont>
        <a:latin typeface="Arial Black"/>
        <a:ea typeface="华文行楷"/>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模板 1">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FF9933"/>
        </a:folHlink>
      </a:clrScheme>
      <a:clrMap bg1="lt1" tx1="dk1" bg2="lt2" tx2="dk2" accent1="accent1" accent2="accent2" accent3="accent3" accent4="accent4" accent5="accent5" accent6="accent6" hlink="hlink" folHlink="folHlink"/>
    </a:extraClrScheme>
    <a:extraClrScheme>
      <a:clrScheme name="模板 2">
        <a:dk1>
          <a:srgbClr val="0033CC"/>
        </a:dk1>
        <a:lt1>
          <a:srgbClr val="E1F4FF"/>
        </a:lt1>
        <a:dk2>
          <a:srgbClr val="CC3300"/>
        </a:dk2>
        <a:lt2>
          <a:srgbClr val="969696"/>
        </a:lt2>
        <a:accent1>
          <a:srgbClr val="CAE4CC"/>
        </a:accent1>
        <a:accent2>
          <a:srgbClr val="FFCC99"/>
        </a:accent2>
        <a:accent3>
          <a:srgbClr val="EEF8FF"/>
        </a:accent3>
        <a:accent4>
          <a:srgbClr val="002AAE"/>
        </a:accent4>
        <a:accent5>
          <a:srgbClr val="E1EFE2"/>
        </a:accent5>
        <a:accent6>
          <a:srgbClr val="E7B98A"/>
        </a:accent6>
        <a:hlink>
          <a:srgbClr val="000000"/>
        </a:hlink>
        <a:folHlink>
          <a:srgbClr val="8888B0"/>
        </a:folHlink>
      </a:clrScheme>
      <a:clrMap bg1="lt1" tx1="dk1" bg2="lt2" tx2="dk2" accent1="accent1" accent2="accent2" accent3="accent3" accent4="accent4" accent5="accent5" accent6="accent6" hlink="hlink" folHlink="folHlink"/>
    </a:extraClrScheme>
    <a:extraClrScheme>
      <a:clrScheme name="模板 3">
        <a:dk1>
          <a:srgbClr val="000000"/>
        </a:dk1>
        <a:lt1>
          <a:srgbClr val="E5E5FF"/>
        </a:lt1>
        <a:dk2>
          <a:srgbClr val="000099"/>
        </a:dk2>
        <a:lt2>
          <a:srgbClr val="969696"/>
        </a:lt2>
        <a:accent1>
          <a:srgbClr val="FFD1A3"/>
        </a:accent1>
        <a:accent2>
          <a:srgbClr val="ED97C2"/>
        </a:accent2>
        <a:accent3>
          <a:srgbClr val="F0F0FF"/>
        </a:accent3>
        <a:accent4>
          <a:srgbClr val="000000"/>
        </a:accent4>
        <a:accent5>
          <a:srgbClr val="FFE5CE"/>
        </a:accent5>
        <a:accent6>
          <a:srgbClr val="D788B0"/>
        </a:accent6>
        <a:hlink>
          <a:srgbClr val="D60093"/>
        </a:hlink>
        <a:folHlink>
          <a:srgbClr val="7F7FA9"/>
        </a:folHlink>
      </a:clrScheme>
      <a:clrMap bg1="lt1" tx1="dk1" bg2="lt2" tx2="dk2" accent1="accent1" accent2="accent2" accent3="accent3" accent4="accent4" accent5="accent5" accent6="accent6" hlink="hlink" folHlink="folHlink"/>
    </a:extraClrScheme>
    <a:extraClrScheme>
      <a:clrScheme name="模板 4">
        <a:dk1>
          <a:srgbClr val="005000"/>
        </a:dk1>
        <a:lt1>
          <a:srgbClr val="DDF3E6"/>
        </a:lt1>
        <a:dk2>
          <a:srgbClr val="000000"/>
        </a:dk2>
        <a:lt2>
          <a:srgbClr val="969696"/>
        </a:lt2>
        <a:accent1>
          <a:srgbClr val="FFFFCC"/>
        </a:accent1>
        <a:accent2>
          <a:srgbClr val="FF9900"/>
        </a:accent2>
        <a:accent3>
          <a:srgbClr val="EBF8F0"/>
        </a:accent3>
        <a:accent4>
          <a:srgbClr val="004300"/>
        </a:accent4>
        <a:accent5>
          <a:srgbClr val="FFFFE2"/>
        </a:accent5>
        <a:accent6>
          <a:srgbClr val="E78A00"/>
        </a:accent6>
        <a:hlink>
          <a:srgbClr val="CC0000"/>
        </a:hlink>
        <a:folHlink>
          <a:srgbClr val="4AAE99"/>
        </a:folHlink>
      </a:clrScheme>
      <a:clrMap bg1="lt1" tx1="dk1" bg2="lt2" tx2="dk2" accent1="accent1" accent2="accent2" accent3="accent3" accent4="accent4" accent5="accent5" accent6="accent6" hlink="hlink" folHlink="folHlink"/>
    </a:extraClrScheme>
    <a:extraClrScheme>
      <a:clrScheme name="模板 5">
        <a:dk1>
          <a:srgbClr val="990000"/>
        </a:dk1>
        <a:lt1>
          <a:srgbClr val="FFFFCC"/>
        </a:lt1>
        <a:dk2>
          <a:srgbClr val="0033CC"/>
        </a:dk2>
        <a:lt2>
          <a:srgbClr val="C0C0C0"/>
        </a:lt2>
        <a:accent1>
          <a:srgbClr val="FFE5FF"/>
        </a:accent1>
        <a:accent2>
          <a:srgbClr val="009999"/>
        </a:accent2>
        <a:accent3>
          <a:srgbClr val="FFFFE2"/>
        </a:accent3>
        <a:accent4>
          <a:srgbClr val="820000"/>
        </a:accent4>
        <a:accent5>
          <a:srgbClr val="FFF0FF"/>
        </a:accent5>
        <a:accent6>
          <a:srgbClr val="008A8A"/>
        </a:accent6>
        <a:hlink>
          <a:srgbClr val="008080"/>
        </a:hlink>
        <a:folHlink>
          <a:srgbClr val="FF9933"/>
        </a:folHlink>
      </a:clrScheme>
      <a:clrMap bg1="lt1" tx1="dk1" bg2="lt2" tx2="dk2" accent1="accent1" accent2="accent2" accent3="accent3" accent4="accent4" accent5="accent5" accent6="accent6" hlink="hlink" folHlink="folHlink"/>
    </a:extraClrScheme>
    <a:extraClrScheme>
      <a:clrScheme name="模板 6">
        <a:dk1>
          <a:srgbClr val="003399"/>
        </a:dk1>
        <a:lt1>
          <a:srgbClr val="FFCC99"/>
        </a:lt1>
        <a:dk2>
          <a:srgbClr val="000000"/>
        </a:dk2>
        <a:lt2>
          <a:srgbClr val="969696"/>
        </a:lt2>
        <a:accent1>
          <a:srgbClr val="B6D2BD"/>
        </a:accent1>
        <a:accent2>
          <a:srgbClr val="30B08B"/>
        </a:accent2>
        <a:accent3>
          <a:srgbClr val="FFE2CA"/>
        </a:accent3>
        <a:accent4>
          <a:srgbClr val="002A82"/>
        </a:accent4>
        <a:accent5>
          <a:srgbClr val="D7E5DB"/>
        </a:accent5>
        <a:accent6>
          <a:srgbClr val="2A9F7D"/>
        </a:accent6>
        <a:hlink>
          <a:srgbClr val="FF6600"/>
        </a:hlink>
        <a:folHlink>
          <a:srgbClr val="6A88B4"/>
        </a:folHlink>
      </a:clrScheme>
      <a:clrMap bg1="lt1" tx1="dk1" bg2="lt2" tx2="dk2" accent1="accent1" accent2="accent2" accent3="accent3" accent4="accent4" accent5="accent5" accent6="accent6" hlink="hlink" folHlink="folHlink"/>
    </a:extraClrScheme>
    <a:extraClrScheme>
      <a:clrScheme name="模板 7">
        <a:dk1>
          <a:srgbClr val="808080"/>
        </a:dk1>
        <a:lt1>
          <a:srgbClr val="FFFFFF"/>
        </a:lt1>
        <a:dk2>
          <a:srgbClr val="9A9A9A"/>
        </a:dk2>
        <a:lt2>
          <a:srgbClr val="00FFFF"/>
        </a:lt2>
        <a:accent1>
          <a:srgbClr val="0099CC"/>
        </a:accent1>
        <a:accent2>
          <a:srgbClr val="FFCC00"/>
        </a:accent2>
        <a:accent3>
          <a:srgbClr val="CACACA"/>
        </a:accent3>
        <a:accent4>
          <a:srgbClr val="DADADA"/>
        </a:accent4>
        <a:accent5>
          <a:srgbClr val="AACAE2"/>
        </a:accent5>
        <a:accent6>
          <a:srgbClr val="E7B900"/>
        </a:accent6>
        <a:hlink>
          <a:srgbClr val="FFFF66"/>
        </a:hlink>
        <a:folHlink>
          <a:srgbClr val="008080"/>
        </a:folHlink>
      </a:clrScheme>
      <a:clrMap bg1="dk2" tx1="lt1" bg2="dk1" tx2="lt2" accent1="accent1" accent2="accent2" accent3="accent3" accent4="accent4" accent5="accent5" accent6="accent6" hlink="hlink" folHlink="folHlink"/>
    </a:extraClrScheme>
    <a:extraClrScheme>
      <a:clrScheme name="模板 8">
        <a:dk1>
          <a:srgbClr val="B2B2B2"/>
        </a:dk1>
        <a:lt1>
          <a:srgbClr val="66FF33"/>
        </a:lt1>
        <a:dk2>
          <a:srgbClr val="000000"/>
        </a:dk2>
        <a:lt2>
          <a:srgbClr val="FFFFFF"/>
        </a:lt2>
        <a:accent1>
          <a:srgbClr val="969696"/>
        </a:accent1>
        <a:accent2>
          <a:srgbClr val="CC3300"/>
        </a:accent2>
        <a:accent3>
          <a:srgbClr val="AAAAAA"/>
        </a:accent3>
        <a:accent4>
          <a:srgbClr val="56DA2A"/>
        </a:accent4>
        <a:accent5>
          <a:srgbClr val="C9C9C9"/>
        </a:accent5>
        <a:accent6>
          <a:srgbClr val="B92D00"/>
        </a:accent6>
        <a:hlink>
          <a:srgbClr val="00CCFF"/>
        </a:hlink>
        <a:folHlink>
          <a:srgbClr val="FFFF99"/>
        </a:folHlink>
      </a:clrScheme>
      <a:clrMap bg1="dk2" tx1="lt1" bg2="dk1" tx2="lt2" accent1="accent1" accent2="accent2" accent3="accent3" accent4="accent4" accent5="accent5" accent6="accent6" hlink="hlink" folHlink="folHlink"/>
    </a:extraClrScheme>
    <a:extraClrScheme>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模板">
  <a:themeElements>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fontScheme name="模板">
      <a:majorFont>
        <a:latin typeface="Arial Black"/>
        <a:ea typeface="华文行楷"/>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模板 1">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FF9933"/>
        </a:folHlink>
      </a:clrScheme>
      <a:clrMap bg1="lt1" tx1="dk1" bg2="lt2" tx2="dk2" accent1="accent1" accent2="accent2" accent3="accent3" accent4="accent4" accent5="accent5" accent6="accent6" hlink="hlink" folHlink="folHlink"/>
    </a:extraClrScheme>
    <a:extraClrScheme>
      <a:clrScheme name="模板 2">
        <a:dk1>
          <a:srgbClr val="0033CC"/>
        </a:dk1>
        <a:lt1>
          <a:srgbClr val="E1F4FF"/>
        </a:lt1>
        <a:dk2>
          <a:srgbClr val="CC3300"/>
        </a:dk2>
        <a:lt2>
          <a:srgbClr val="969696"/>
        </a:lt2>
        <a:accent1>
          <a:srgbClr val="CAE4CC"/>
        </a:accent1>
        <a:accent2>
          <a:srgbClr val="FFCC99"/>
        </a:accent2>
        <a:accent3>
          <a:srgbClr val="EEF8FF"/>
        </a:accent3>
        <a:accent4>
          <a:srgbClr val="002AAE"/>
        </a:accent4>
        <a:accent5>
          <a:srgbClr val="E1EFE2"/>
        </a:accent5>
        <a:accent6>
          <a:srgbClr val="E7B98A"/>
        </a:accent6>
        <a:hlink>
          <a:srgbClr val="000000"/>
        </a:hlink>
        <a:folHlink>
          <a:srgbClr val="8888B0"/>
        </a:folHlink>
      </a:clrScheme>
      <a:clrMap bg1="lt1" tx1="dk1" bg2="lt2" tx2="dk2" accent1="accent1" accent2="accent2" accent3="accent3" accent4="accent4" accent5="accent5" accent6="accent6" hlink="hlink" folHlink="folHlink"/>
    </a:extraClrScheme>
    <a:extraClrScheme>
      <a:clrScheme name="模板 3">
        <a:dk1>
          <a:srgbClr val="000000"/>
        </a:dk1>
        <a:lt1>
          <a:srgbClr val="E5E5FF"/>
        </a:lt1>
        <a:dk2>
          <a:srgbClr val="000099"/>
        </a:dk2>
        <a:lt2>
          <a:srgbClr val="969696"/>
        </a:lt2>
        <a:accent1>
          <a:srgbClr val="FFD1A3"/>
        </a:accent1>
        <a:accent2>
          <a:srgbClr val="ED97C2"/>
        </a:accent2>
        <a:accent3>
          <a:srgbClr val="F0F0FF"/>
        </a:accent3>
        <a:accent4>
          <a:srgbClr val="000000"/>
        </a:accent4>
        <a:accent5>
          <a:srgbClr val="FFE5CE"/>
        </a:accent5>
        <a:accent6>
          <a:srgbClr val="D788B0"/>
        </a:accent6>
        <a:hlink>
          <a:srgbClr val="D60093"/>
        </a:hlink>
        <a:folHlink>
          <a:srgbClr val="7F7FA9"/>
        </a:folHlink>
      </a:clrScheme>
      <a:clrMap bg1="lt1" tx1="dk1" bg2="lt2" tx2="dk2" accent1="accent1" accent2="accent2" accent3="accent3" accent4="accent4" accent5="accent5" accent6="accent6" hlink="hlink" folHlink="folHlink"/>
    </a:extraClrScheme>
    <a:extraClrScheme>
      <a:clrScheme name="模板 4">
        <a:dk1>
          <a:srgbClr val="005000"/>
        </a:dk1>
        <a:lt1>
          <a:srgbClr val="DDF3E6"/>
        </a:lt1>
        <a:dk2>
          <a:srgbClr val="000000"/>
        </a:dk2>
        <a:lt2>
          <a:srgbClr val="969696"/>
        </a:lt2>
        <a:accent1>
          <a:srgbClr val="FFFFCC"/>
        </a:accent1>
        <a:accent2>
          <a:srgbClr val="FF9900"/>
        </a:accent2>
        <a:accent3>
          <a:srgbClr val="EBF8F0"/>
        </a:accent3>
        <a:accent4>
          <a:srgbClr val="004300"/>
        </a:accent4>
        <a:accent5>
          <a:srgbClr val="FFFFE2"/>
        </a:accent5>
        <a:accent6>
          <a:srgbClr val="E78A00"/>
        </a:accent6>
        <a:hlink>
          <a:srgbClr val="CC0000"/>
        </a:hlink>
        <a:folHlink>
          <a:srgbClr val="4AAE99"/>
        </a:folHlink>
      </a:clrScheme>
      <a:clrMap bg1="lt1" tx1="dk1" bg2="lt2" tx2="dk2" accent1="accent1" accent2="accent2" accent3="accent3" accent4="accent4" accent5="accent5" accent6="accent6" hlink="hlink" folHlink="folHlink"/>
    </a:extraClrScheme>
    <a:extraClrScheme>
      <a:clrScheme name="模板 5">
        <a:dk1>
          <a:srgbClr val="990000"/>
        </a:dk1>
        <a:lt1>
          <a:srgbClr val="FFFFCC"/>
        </a:lt1>
        <a:dk2>
          <a:srgbClr val="0033CC"/>
        </a:dk2>
        <a:lt2>
          <a:srgbClr val="C0C0C0"/>
        </a:lt2>
        <a:accent1>
          <a:srgbClr val="FFE5FF"/>
        </a:accent1>
        <a:accent2>
          <a:srgbClr val="009999"/>
        </a:accent2>
        <a:accent3>
          <a:srgbClr val="FFFFE2"/>
        </a:accent3>
        <a:accent4>
          <a:srgbClr val="820000"/>
        </a:accent4>
        <a:accent5>
          <a:srgbClr val="FFF0FF"/>
        </a:accent5>
        <a:accent6>
          <a:srgbClr val="008A8A"/>
        </a:accent6>
        <a:hlink>
          <a:srgbClr val="008080"/>
        </a:hlink>
        <a:folHlink>
          <a:srgbClr val="FF9933"/>
        </a:folHlink>
      </a:clrScheme>
      <a:clrMap bg1="lt1" tx1="dk1" bg2="lt2" tx2="dk2" accent1="accent1" accent2="accent2" accent3="accent3" accent4="accent4" accent5="accent5" accent6="accent6" hlink="hlink" folHlink="folHlink"/>
    </a:extraClrScheme>
    <a:extraClrScheme>
      <a:clrScheme name="模板 6">
        <a:dk1>
          <a:srgbClr val="003399"/>
        </a:dk1>
        <a:lt1>
          <a:srgbClr val="FFCC99"/>
        </a:lt1>
        <a:dk2>
          <a:srgbClr val="000000"/>
        </a:dk2>
        <a:lt2>
          <a:srgbClr val="969696"/>
        </a:lt2>
        <a:accent1>
          <a:srgbClr val="B6D2BD"/>
        </a:accent1>
        <a:accent2>
          <a:srgbClr val="30B08B"/>
        </a:accent2>
        <a:accent3>
          <a:srgbClr val="FFE2CA"/>
        </a:accent3>
        <a:accent4>
          <a:srgbClr val="002A82"/>
        </a:accent4>
        <a:accent5>
          <a:srgbClr val="D7E5DB"/>
        </a:accent5>
        <a:accent6>
          <a:srgbClr val="2A9F7D"/>
        </a:accent6>
        <a:hlink>
          <a:srgbClr val="FF6600"/>
        </a:hlink>
        <a:folHlink>
          <a:srgbClr val="6A88B4"/>
        </a:folHlink>
      </a:clrScheme>
      <a:clrMap bg1="lt1" tx1="dk1" bg2="lt2" tx2="dk2" accent1="accent1" accent2="accent2" accent3="accent3" accent4="accent4" accent5="accent5" accent6="accent6" hlink="hlink" folHlink="folHlink"/>
    </a:extraClrScheme>
    <a:extraClrScheme>
      <a:clrScheme name="模板 7">
        <a:dk1>
          <a:srgbClr val="808080"/>
        </a:dk1>
        <a:lt1>
          <a:srgbClr val="FFFFFF"/>
        </a:lt1>
        <a:dk2>
          <a:srgbClr val="9A9A9A"/>
        </a:dk2>
        <a:lt2>
          <a:srgbClr val="00FFFF"/>
        </a:lt2>
        <a:accent1>
          <a:srgbClr val="0099CC"/>
        </a:accent1>
        <a:accent2>
          <a:srgbClr val="FFCC00"/>
        </a:accent2>
        <a:accent3>
          <a:srgbClr val="CACACA"/>
        </a:accent3>
        <a:accent4>
          <a:srgbClr val="DADADA"/>
        </a:accent4>
        <a:accent5>
          <a:srgbClr val="AACAE2"/>
        </a:accent5>
        <a:accent6>
          <a:srgbClr val="E7B900"/>
        </a:accent6>
        <a:hlink>
          <a:srgbClr val="FFFF66"/>
        </a:hlink>
        <a:folHlink>
          <a:srgbClr val="008080"/>
        </a:folHlink>
      </a:clrScheme>
      <a:clrMap bg1="dk2" tx1="lt1" bg2="dk1" tx2="lt2" accent1="accent1" accent2="accent2" accent3="accent3" accent4="accent4" accent5="accent5" accent6="accent6" hlink="hlink" folHlink="folHlink"/>
    </a:extraClrScheme>
    <a:extraClrScheme>
      <a:clrScheme name="模板 8">
        <a:dk1>
          <a:srgbClr val="B2B2B2"/>
        </a:dk1>
        <a:lt1>
          <a:srgbClr val="66FF33"/>
        </a:lt1>
        <a:dk2>
          <a:srgbClr val="000000"/>
        </a:dk2>
        <a:lt2>
          <a:srgbClr val="FFFFFF"/>
        </a:lt2>
        <a:accent1>
          <a:srgbClr val="969696"/>
        </a:accent1>
        <a:accent2>
          <a:srgbClr val="CC3300"/>
        </a:accent2>
        <a:accent3>
          <a:srgbClr val="AAAAAA"/>
        </a:accent3>
        <a:accent4>
          <a:srgbClr val="56DA2A"/>
        </a:accent4>
        <a:accent5>
          <a:srgbClr val="C9C9C9"/>
        </a:accent5>
        <a:accent6>
          <a:srgbClr val="B92D00"/>
        </a:accent6>
        <a:hlink>
          <a:srgbClr val="00CCFF"/>
        </a:hlink>
        <a:folHlink>
          <a:srgbClr val="FFFF99"/>
        </a:folHlink>
      </a:clrScheme>
      <a:clrMap bg1="dk2" tx1="lt1" bg2="dk1" tx2="lt2" accent1="accent1" accent2="accent2" accent3="accent3" accent4="accent4" accent5="accent5" accent6="accent6" hlink="hlink" folHlink="folHlink"/>
    </a:extraClrScheme>
    <a:extraClrScheme>
      <a:clrScheme name="模板 9">
        <a:dk1>
          <a:srgbClr val="000000"/>
        </a:dk1>
        <a:lt1>
          <a:srgbClr val="FFFFFF"/>
        </a:lt1>
        <a:dk2>
          <a:srgbClr val="0033CC"/>
        </a:dk2>
        <a:lt2>
          <a:srgbClr val="C0C0C0"/>
        </a:lt2>
        <a:accent1>
          <a:srgbClr val="FFFF99"/>
        </a:accent1>
        <a:accent2>
          <a:srgbClr val="008080"/>
        </a:accent2>
        <a:accent3>
          <a:srgbClr val="FFFFFF"/>
        </a:accent3>
        <a:accent4>
          <a:srgbClr val="000000"/>
        </a:accent4>
        <a:accent5>
          <a:srgbClr val="FFFFCA"/>
        </a:accent5>
        <a:accent6>
          <a:srgbClr val="007373"/>
        </a:accent6>
        <a:hlink>
          <a:srgbClr val="0099FF"/>
        </a:hlink>
        <a:folHlink>
          <a:srgbClr val="00CC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alpha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alpha val="5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1598</TotalTime>
  <Words>2081</Words>
  <Application>Microsoft Office PowerPoint</Application>
  <PresentationFormat>全屏显示(4:3)</PresentationFormat>
  <Paragraphs>328</Paragraphs>
  <Slides>56</Slides>
  <Notes>33</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56</vt:i4>
      </vt:variant>
    </vt:vector>
  </HeadingPairs>
  <TitlesOfParts>
    <vt:vector size="73" baseType="lpstr">
      <vt:lpstr>-apple-system</vt:lpstr>
      <vt:lpstr>PingFang SC</vt:lpstr>
      <vt:lpstr>黑体</vt:lpstr>
      <vt:lpstr>华文行楷</vt:lpstr>
      <vt:lpstr>华文新魏</vt:lpstr>
      <vt:lpstr>隶书</vt:lpstr>
      <vt:lpstr>宋体</vt:lpstr>
      <vt:lpstr>Arial</vt:lpstr>
      <vt:lpstr>Arial Black</vt:lpstr>
      <vt:lpstr>Calibri</vt:lpstr>
      <vt:lpstr>Times New Roman</vt:lpstr>
      <vt:lpstr>Wingdings</vt:lpstr>
      <vt:lpstr>Wingdings 2</vt:lpstr>
      <vt:lpstr>2_古瓶荷花</vt:lpstr>
      <vt:lpstr>模板</vt:lpstr>
      <vt:lpstr>2_模板</vt:lpstr>
      <vt:lpstr>Layers</vt:lpstr>
      <vt:lpstr>第4章  测试过程概述 </vt:lpstr>
      <vt:lpstr>内容摘要</vt:lpstr>
      <vt:lpstr>PowerPoint 演示文稿</vt:lpstr>
      <vt:lpstr>4.1 常见测试过程模型</vt:lpstr>
      <vt:lpstr>4.1 常见测试过程模型</vt:lpstr>
      <vt:lpstr>V模型</vt:lpstr>
      <vt:lpstr>V模型</vt:lpstr>
      <vt:lpstr>W模型</vt:lpstr>
      <vt:lpstr>W模型</vt:lpstr>
      <vt:lpstr>W模型的优缺点</vt:lpstr>
      <vt:lpstr>H模型</vt:lpstr>
      <vt:lpstr>H模型</vt:lpstr>
      <vt:lpstr>敏捷开发过程（重点）</vt:lpstr>
      <vt:lpstr>敏捷开发中的测试（重点）</vt:lpstr>
      <vt:lpstr>PowerPoint 演示文稿</vt:lpstr>
      <vt:lpstr>软件测试过程三大元素</vt:lpstr>
      <vt:lpstr>4.2.1 软件测试人员 </vt:lpstr>
      <vt:lpstr>4.3  测试计划 </vt:lpstr>
      <vt:lpstr>测试计划的重要性</vt:lpstr>
      <vt:lpstr>测试计划的种类</vt:lpstr>
      <vt:lpstr>测试计划模板</vt:lpstr>
      <vt:lpstr>PowerPoint 演示文稿</vt:lpstr>
      <vt:lpstr>PowerPoint 演示文稿</vt:lpstr>
      <vt:lpstr>4.4 测试用例的获取</vt:lpstr>
      <vt:lpstr>4.4.2 测试用例规格说明 </vt:lpstr>
      <vt:lpstr>详细的文档描述</vt:lpstr>
      <vt:lpstr>简化的电子表格</vt:lpstr>
      <vt:lpstr>案例1：测试用户登录对话框的功能</vt:lpstr>
      <vt:lpstr>案例1：登录对话框的功能（续1）</vt:lpstr>
      <vt:lpstr>案例1：登录对话框的功能（续2）</vt:lpstr>
      <vt:lpstr>4.5 执行测试（自学）</vt:lpstr>
      <vt:lpstr>执行测试-产出-BUG报告</vt:lpstr>
      <vt:lpstr>执行测试-产出-BUG报告</vt:lpstr>
      <vt:lpstr>执行测试-产出-BUG报告</vt:lpstr>
      <vt:lpstr>PowerPoint 演示文稿</vt:lpstr>
      <vt:lpstr>PowerPoint 演示文稿</vt:lpstr>
      <vt:lpstr>PowerPoint 演示文稿</vt:lpstr>
      <vt:lpstr>4.6 测试有效性的度量</vt:lpstr>
      <vt:lpstr>4.6 测试有效性的度量</vt:lpstr>
      <vt:lpstr>度量测试的有效性</vt:lpstr>
      <vt:lpstr>客户满意度度量</vt:lpstr>
      <vt:lpstr>缺陷度量</vt:lpstr>
      <vt:lpstr>缺陷发现率 </vt:lpstr>
      <vt:lpstr>缺陷密度</vt:lpstr>
      <vt:lpstr>缺陷密度</vt:lpstr>
      <vt:lpstr>缺陷消除率（重点）</vt:lpstr>
      <vt:lpstr>缺陷消除率</vt:lpstr>
      <vt:lpstr>缺陷消除率</vt:lpstr>
      <vt:lpstr>缺陷损耗</vt:lpstr>
      <vt:lpstr>缺陷潜伏期尺度</vt:lpstr>
      <vt:lpstr>造成缺陷阶段的与发现阶段</vt:lpstr>
      <vt:lpstr>缺陷潜伏期加权的权限数</vt:lpstr>
      <vt:lpstr>覆盖的度量</vt:lpstr>
      <vt:lpstr>需求与设计覆盖率样例</vt:lpstr>
      <vt:lpstr>代码覆盖率样例</vt:lpstr>
      <vt:lpstr>本章小结</vt:lpstr>
    </vt:vector>
  </TitlesOfParts>
  <Company>malphiSoft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测试过程概述 </dc:title>
  <dc:creator>Administrator</dc:creator>
  <cp:lastModifiedBy>Administrator</cp:lastModifiedBy>
  <cp:revision>221</cp:revision>
  <dcterms:created xsi:type="dcterms:W3CDTF">2007-12-11T14:14:16Z</dcterms:created>
  <dcterms:modified xsi:type="dcterms:W3CDTF">2018-10-25T08:00:38Z</dcterms:modified>
</cp:coreProperties>
</file>